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401" r:id="rId3"/>
    <p:sldId id="398" r:id="rId4"/>
    <p:sldId id="399" r:id="rId5"/>
    <p:sldId id="402" r:id="rId6"/>
    <p:sldId id="400" r:id="rId7"/>
    <p:sldId id="352" r:id="rId8"/>
    <p:sldId id="353" r:id="rId9"/>
    <p:sldId id="395" r:id="rId10"/>
    <p:sldId id="396" r:id="rId11"/>
    <p:sldId id="394" r:id="rId12"/>
    <p:sldId id="397" r:id="rId13"/>
    <p:sldId id="404" r:id="rId14"/>
    <p:sldId id="403" r:id="rId15"/>
    <p:sldId id="265" r:id="rId16"/>
    <p:sldId id="269" r:id="rId17"/>
    <p:sldId id="292" r:id="rId18"/>
    <p:sldId id="405" r:id="rId19"/>
    <p:sldId id="406" r:id="rId20"/>
    <p:sldId id="407" r:id="rId21"/>
    <p:sldId id="409" r:id="rId22"/>
    <p:sldId id="336" r:id="rId23"/>
    <p:sldId id="329" r:id="rId24"/>
    <p:sldId id="304" r:id="rId25"/>
    <p:sldId id="306" r:id="rId26"/>
    <p:sldId id="273" r:id="rId27"/>
    <p:sldId id="410" r:id="rId28"/>
    <p:sldId id="388" r:id="rId29"/>
    <p:sldId id="387" r:id="rId30"/>
    <p:sldId id="391" r:id="rId31"/>
    <p:sldId id="392" r:id="rId32"/>
    <p:sldId id="418" r:id="rId33"/>
    <p:sldId id="419" r:id="rId34"/>
    <p:sldId id="420" r:id="rId35"/>
    <p:sldId id="414" r:id="rId36"/>
    <p:sldId id="415" r:id="rId37"/>
    <p:sldId id="416" r:id="rId38"/>
    <p:sldId id="417" r:id="rId39"/>
    <p:sldId id="337" r:id="rId40"/>
    <p:sldId id="338" r:id="rId41"/>
    <p:sldId id="411" r:id="rId42"/>
    <p:sldId id="412" r:id="rId43"/>
    <p:sldId id="413" r:id="rId44"/>
    <p:sldId id="373" r:id="rId45"/>
    <p:sldId id="434" r:id="rId46"/>
    <p:sldId id="423" r:id="rId47"/>
    <p:sldId id="432" r:id="rId48"/>
    <p:sldId id="433" r:id="rId49"/>
    <p:sldId id="378" r:id="rId50"/>
    <p:sldId id="436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379" r:id="rId60"/>
    <p:sldId id="437" r:id="rId61"/>
    <p:sldId id="380" r:id="rId62"/>
    <p:sldId id="421" r:id="rId63"/>
    <p:sldId id="422" r:id="rId64"/>
    <p:sldId id="351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0000CC"/>
    <a:srgbClr val="FFCCCC"/>
    <a:srgbClr val="CCFFCC"/>
    <a:srgbClr val="FFCC99"/>
    <a:srgbClr val="99CCFF"/>
    <a:srgbClr val="CC99FF"/>
    <a:srgbClr val="99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435" autoAdjust="0"/>
  </p:normalViewPr>
  <p:slideViewPr>
    <p:cSldViewPr>
      <p:cViewPr>
        <p:scale>
          <a:sx n="66" d="100"/>
          <a:sy n="66" d="100"/>
        </p:scale>
        <p:origin x="-168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4391C0-B3F5-418B-801C-8FA151D62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alignment</a:t>
            </a:r>
            <a:r>
              <a:rPr lang="en-US" baseline="0" dirty="0" smtClean="0"/>
              <a:t> with report: 33 classes, 1255 pupils</a:t>
            </a:r>
          </a:p>
          <a:p>
            <a:r>
              <a:rPr lang="en-US" baseline="0" dirty="0" smtClean="0"/>
              <a:t>School history not mentioned in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608E8C2-EA78-4AD8-9CF0-774C3D6D3C37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913"/>
            <a:ext cx="5483837" cy="4112899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400" b="1" u="sng"/>
              <a:t>What is PBS?</a:t>
            </a:r>
            <a:r>
              <a:rPr lang="en-US" sz="1400"/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chemeClr val="folHlink"/>
                </a:solidFill>
              </a:rPr>
              <a:t>Positive</a:t>
            </a:r>
            <a:r>
              <a:rPr lang="en-US" sz="1400"/>
              <a:t>:    Focus on what we want students to do</a:t>
            </a:r>
          </a:p>
          <a:p>
            <a:pPr>
              <a:defRPr/>
            </a:pPr>
            <a:r>
              <a:rPr lang="en-US" sz="1400">
                <a:solidFill>
                  <a:schemeClr val="folHlink"/>
                </a:solidFill>
              </a:rPr>
              <a:t>Behaviour</a:t>
            </a:r>
            <a:r>
              <a:rPr lang="en-US" sz="1400"/>
              <a:t>: Focus on specific behavioural expectations</a:t>
            </a:r>
          </a:p>
          <a:p>
            <a:pPr>
              <a:defRPr/>
            </a:pPr>
            <a:r>
              <a:rPr lang="en-US" sz="1400">
                <a:solidFill>
                  <a:schemeClr val="folHlink"/>
                </a:solidFill>
              </a:rPr>
              <a:t>Support</a:t>
            </a:r>
            <a:r>
              <a:rPr lang="en-US" sz="1400"/>
              <a:t>:    Focus on expectations and  rewarding</a:t>
            </a:r>
          </a:p>
          <a:p>
            <a:pPr>
              <a:defRPr/>
            </a:pPr>
            <a:r>
              <a:rPr lang="en-US" sz="1400"/>
              <a:t>                      students for desired behaviours</a:t>
            </a:r>
          </a:p>
          <a:p>
            <a:pPr lvl="1">
              <a:defRPr/>
            </a:pPr>
            <a:endParaRPr lang="en-US"/>
          </a:p>
          <a:p>
            <a:pPr lvl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000"/>
              <a:t>It deemphasizes punishment based procedures</a:t>
            </a:r>
          </a:p>
          <a:p>
            <a:pPr lvl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000"/>
              <a:t>Teaching adaptive and socially desirable skills puts the focus of PBS on skill building instead of on behaviour reduction.</a:t>
            </a:r>
          </a:p>
          <a:p>
            <a:pPr lvl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000"/>
              <a:t>PBS replaces problem behaviour that interferes with a person’s quality of life with behaviour that improves a person’s quality of life</a:t>
            </a:r>
          </a:p>
          <a:p>
            <a:pPr lvl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000"/>
              <a:t>Multiple interventions that are implemented across time in multiple settings by multiple people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400" b="1" u="sng"/>
              <a:t>Characteristics of PBS</a:t>
            </a:r>
            <a:endParaRPr lang="en-US" b="1" u="sng"/>
          </a:p>
          <a:p>
            <a:pPr>
              <a:defRPr/>
            </a:pPr>
            <a:r>
              <a:rPr lang="en-US" sz="1400"/>
              <a:t>PBS is based on understanding what is the underlying cause (function) of the problem.</a:t>
            </a:r>
          </a:p>
          <a:p>
            <a:pPr>
              <a:defRPr/>
            </a:pPr>
            <a:r>
              <a:rPr lang="en-US" sz="1400"/>
              <a:t>PBS addresses the function.</a:t>
            </a:r>
          </a:p>
          <a:p>
            <a:pPr>
              <a:defRPr/>
            </a:pPr>
            <a:r>
              <a:rPr lang="en-US" sz="1400"/>
              <a:t>Multidimensional: includes strategies related to setting events (prior to antecedents), antecedents (trigger event), teaching, consequences etc.</a:t>
            </a:r>
          </a:p>
          <a:p>
            <a:pPr lvl="1">
              <a:defRPr/>
            </a:pPr>
            <a:endParaRPr lang="en-US"/>
          </a:p>
          <a:p>
            <a:pPr lvl="1">
              <a:defRPr/>
            </a:pPr>
            <a:endParaRPr lang="en-US"/>
          </a:p>
          <a:p>
            <a:pPr lvl="1">
              <a:defRPr/>
            </a:pPr>
            <a:endParaRPr lang="en-US"/>
          </a:p>
          <a:p>
            <a:pPr lvl="1"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level of intervention for all offences</a:t>
            </a:r>
            <a:r>
              <a:rPr lang="en-US" altLang="zh-CN" sz="1000"/>
              <a:t> </a:t>
            </a:r>
          </a:p>
          <a:p>
            <a:pPr lvl="2">
              <a:defRPr/>
            </a:pPr>
            <a:r>
              <a:rPr lang="en-US"/>
              <a:t>Correction, Instruction, Modelling (CIM)</a:t>
            </a:r>
          </a:p>
          <a:p>
            <a:pPr lvl="2">
              <a:defRPr/>
            </a:pPr>
            <a:r>
              <a:rPr lang="en-US"/>
              <a:t>Coordinate efforts of all teachers involved (FTs/co-FTs)</a:t>
            </a:r>
          </a:p>
          <a:p>
            <a:pPr lvl="2">
              <a:defRPr/>
            </a:pPr>
            <a:r>
              <a:rPr lang="en-US"/>
              <a:t>Getting cooperation &amp; support of parents</a:t>
            </a:r>
          </a:p>
          <a:p>
            <a:pPr lvl="1">
              <a:defRPr/>
            </a:pPr>
            <a:r>
              <a:rPr lang="en-US"/>
              <a:t>Referrals (to HOL &amp; DM) only for 2</a:t>
            </a:r>
            <a:r>
              <a:rPr lang="en-US" baseline="30000"/>
              <a:t>nd</a:t>
            </a:r>
            <a:r>
              <a:rPr lang="en-US"/>
              <a:t> &amp; 3</a:t>
            </a:r>
            <a:r>
              <a:rPr lang="en-US" baseline="30000"/>
              <a:t>rd</a:t>
            </a:r>
            <a:r>
              <a:rPr lang="en-US"/>
              <a:t> level of offences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2899"/>
          </a:xfrm>
        </p:spPr>
        <p:txBody>
          <a:bodyPr/>
          <a:lstStyle/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level of intervention for all offences</a:t>
            </a:r>
            <a:r>
              <a:rPr lang="en-US" altLang="zh-CN" sz="1000"/>
              <a:t> </a:t>
            </a:r>
          </a:p>
          <a:p>
            <a:pPr lvl="2"/>
            <a:r>
              <a:rPr lang="en-US"/>
              <a:t>Correction, Instruction, Modelling (CIM)</a:t>
            </a:r>
          </a:p>
          <a:p>
            <a:pPr lvl="2"/>
            <a:r>
              <a:rPr lang="en-US"/>
              <a:t>Coordinate efforts of all teachers involved (FTs/co-FTs)</a:t>
            </a:r>
          </a:p>
          <a:p>
            <a:pPr lvl="2"/>
            <a:r>
              <a:rPr lang="en-US"/>
              <a:t>Getting cooperation &amp; support of parents</a:t>
            </a:r>
          </a:p>
          <a:p>
            <a:pPr lvl="1"/>
            <a:r>
              <a:rPr lang="en-US"/>
              <a:t>Referrals (to HOL &amp; DM) only for 2</a:t>
            </a:r>
            <a:r>
              <a:rPr lang="en-US" baseline="30000"/>
              <a:t>nd</a:t>
            </a:r>
            <a:r>
              <a:rPr lang="en-US"/>
              <a:t> &amp; 3</a:t>
            </a:r>
            <a:r>
              <a:rPr lang="en-US" baseline="30000"/>
              <a:t>rd</a:t>
            </a:r>
            <a:r>
              <a:rPr lang="en-US"/>
              <a:t> level of offences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AC402A-35B5-4B16-B182-68FF4BCF381A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However, we recognise that a few of the key 21</a:t>
            </a:r>
            <a:r>
              <a:rPr lang="en-US" baseline="30000" smtClean="0">
                <a:latin typeface="Arial" charset="0"/>
              </a:rPr>
              <a:t>st</a:t>
            </a:r>
            <a:r>
              <a:rPr lang="en-US" smtClean="0">
                <a:latin typeface="Arial" charset="0"/>
              </a:rPr>
              <a:t> century outcomes will be more effectively grown outside of our classrooms.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Therefore since last year, most of us have packed our bags and gone off for different team building and possibly life changing experiences. 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Since 2010, all Sec 2 students go off on an interdisciplinary trip to Malacca together, and this year, our Sec 1 student have also gone on their first camp at the Zoo.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In addition, the school organised 3 overseas trips last year to Vietnam and China to raise the global awareness of our students.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Approach to 2013 SL groups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 smtClean="0"/>
              <a:t>Our philosophy is to provide multiple and varied leadership roles and opportunities to cater to student’s interests and talent.</a:t>
            </a:r>
            <a:endParaRPr lang="en-SG" sz="12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 smtClean="0"/>
              <a:t>Based on the Student Council’s established system and processes. (To build on our strength and modified it to other student leadership groups.)</a:t>
            </a:r>
          </a:p>
          <a:p>
            <a:pPr>
              <a:defRPr/>
            </a:pP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 smtClean="0"/>
              <a:t>Recognition of new SL groups to enhance motivation and purpose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1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CFAFA-589A-4774-8E4E-8192B4712AF1}" type="slidenum">
              <a:rPr lang="en-US"/>
              <a:pPr/>
              <a:t>44</a:t>
            </a:fld>
            <a:endParaRPr 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2463"/>
            <a:ext cx="5485158" cy="4114488"/>
          </a:xfrm>
        </p:spPr>
        <p:txBody>
          <a:bodyPr/>
          <a:lstStyle/>
          <a:p>
            <a:r>
              <a:rPr lang="en-US"/>
              <a:t>I would now like to present our strategic thrust of nurturing a professional and motivated staff.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Leadership includes leaders and aspiring leaders in leadership and teaching tracks</a:t>
            </a:r>
          </a:p>
          <a:p>
            <a:endParaRPr lang="en-US" dirty="0" smtClean="0"/>
          </a:p>
          <a:p>
            <a:r>
              <a:rPr lang="en-US" b="1" u="sng" dirty="0" smtClean="0"/>
              <a:t>Retain</a:t>
            </a:r>
          </a:p>
          <a:p>
            <a:pPr marL="609600" indent="-609600"/>
            <a:r>
              <a:rPr lang="en-US" dirty="0" smtClean="0"/>
              <a:t>Offer leadership </a:t>
            </a:r>
            <a:r>
              <a:rPr lang="en-US" dirty="0" err="1" smtClean="0"/>
              <a:t>devt</a:t>
            </a:r>
            <a:r>
              <a:rPr lang="en-US" dirty="0" smtClean="0"/>
              <a:t> opportunities:</a:t>
            </a:r>
          </a:p>
          <a:p>
            <a:pPr marL="990600" lvl="1" indent="-533400"/>
            <a:r>
              <a:rPr lang="en-US" dirty="0" err="1" smtClean="0"/>
              <a:t>Devt</a:t>
            </a:r>
            <a:r>
              <a:rPr lang="en-US" dirty="0" smtClean="0"/>
              <a:t> of specific competencies unique to each leader</a:t>
            </a:r>
          </a:p>
          <a:p>
            <a:pPr marL="990600" lvl="1" indent="-533400"/>
            <a:r>
              <a:rPr lang="en-US" dirty="0" smtClean="0"/>
              <a:t>Career progression – HOD, VP, ST/MTT</a:t>
            </a:r>
          </a:p>
          <a:p>
            <a:pPr marL="609600" indent="-609600"/>
            <a:r>
              <a:rPr lang="en-US" dirty="0" smtClean="0"/>
              <a:t>Look after leaders’ needs &amp; wellbeing:</a:t>
            </a:r>
          </a:p>
          <a:p>
            <a:pPr marL="990600" lvl="1" indent="-533400"/>
            <a:r>
              <a:rPr lang="en-US" dirty="0" smtClean="0"/>
              <a:t>Listen to leaders’ voice and concerns</a:t>
            </a:r>
          </a:p>
          <a:p>
            <a:pPr marL="990600" lvl="1" indent="-533400"/>
            <a:r>
              <a:rPr lang="en-US" dirty="0" err="1" smtClean="0"/>
              <a:t>Recognise</a:t>
            </a:r>
            <a:r>
              <a:rPr lang="en-US" dirty="0" smtClean="0"/>
              <a:t> contributions </a:t>
            </a:r>
          </a:p>
          <a:p>
            <a:pPr marL="609600" indent="-609600"/>
            <a:r>
              <a:rPr lang="en-US" dirty="0" smtClean="0"/>
              <a:t>Nurture school spirit and loyalty</a:t>
            </a:r>
          </a:p>
          <a:p>
            <a:endParaRPr lang="en-US" dirty="0" smtClean="0"/>
          </a:p>
          <a:p>
            <a:r>
              <a:rPr lang="en-US" b="1" u="sng" dirty="0" smtClean="0"/>
              <a:t>Recruit Right</a:t>
            </a:r>
            <a:r>
              <a:rPr lang="en-US" b="1" u="sng" baseline="0" dirty="0" smtClean="0"/>
              <a:t> Talent</a:t>
            </a:r>
            <a:endParaRPr lang="en-US" b="1" u="sng" dirty="0" smtClean="0"/>
          </a:p>
          <a:p>
            <a:pPr marL="609600" indent="-609600"/>
            <a:r>
              <a:rPr lang="en-US" sz="3600" dirty="0" smtClean="0"/>
              <a:t>Through APEX &amp; networks</a:t>
            </a:r>
          </a:p>
          <a:p>
            <a:pPr marL="990600" lvl="1" indent="-533400"/>
            <a:r>
              <a:rPr lang="en-US" sz="3200" dirty="0" smtClean="0"/>
              <a:t>Scout for leaders and officers with leadership potential</a:t>
            </a:r>
          </a:p>
          <a:p>
            <a:pPr marL="990600" lvl="1" indent="-533400"/>
            <a:r>
              <a:rPr lang="en-US" sz="3200" dirty="0" smtClean="0"/>
              <a:t>Listen to needs of leaders – hopes, aspiration, fears</a:t>
            </a:r>
          </a:p>
          <a:p>
            <a:pPr marL="990600" lvl="1" indent="-533400"/>
            <a:r>
              <a:rPr lang="en-US" sz="3200" dirty="0" smtClean="0"/>
              <a:t>Explain what </a:t>
            </a:r>
            <a:r>
              <a:rPr lang="en-US" sz="3200" dirty="0" err="1" smtClean="0"/>
              <a:t>Hillgrove’s</a:t>
            </a:r>
            <a:r>
              <a:rPr lang="en-US" sz="3200" dirty="0" smtClean="0"/>
              <a:t> culture &amp; what we will offer them</a:t>
            </a:r>
          </a:p>
          <a:p>
            <a:endParaRPr lang="en-US" dirty="0" smtClean="0"/>
          </a:p>
          <a:p>
            <a:r>
              <a:rPr lang="en-US" b="1" i="1" u="sng" dirty="0" smtClean="0"/>
              <a:t>Renewing</a:t>
            </a:r>
            <a:r>
              <a:rPr lang="en-US" b="1" u="sng" dirty="0" smtClean="0"/>
              <a:t> the Mind, Soul &amp; Spirit</a:t>
            </a:r>
            <a:endParaRPr lang="en-US" u="sng" dirty="0" smtClean="0"/>
          </a:p>
          <a:p>
            <a:pPr marL="609600" indent="-609600"/>
            <a:r>
              <a:rPr lang="en-US" sz="1200" dirty="0" smtClean="0"/>
              <a:t>Initiate Learning Community of Servant Leaders – for development, collaboration &amp; renewal (from 2010)</a:t>
            </a:r>
          </a:p>
          <a:p>
            <a:pPr marL="609600" indent="-609600"/>
            <a:r>
              <a:rPr lang="en-US" sz="1200" dirty="0" smtClean="0"/>
              <a:t>Tap leaders’ ideas for school improvement</a:t>
            </a:r>
          </a:p>
          <a:p>
            <a:pPr marL="609600" indent="-609600"/>
            <a:r>
              <a:rPr lang="en-US" sz="1200" dirty="0" err="1" smtClean="0"/>
              <a:t>Organise</a:t>
            </a:r>
            <a:r>
              <a:rPr lang="en-US" sz="1200" dirty="0" smtClean="0"/>
              <a:t> games &amp; bonding activities for leaders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5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Assessment-Challenge-Support (ACS) leadership development framework is used to nurture leadership talent for achievement of school goals by:</a:t>
            </a:r>
          </a:p>
          <a:p>
            <a:pPr lvl="1"/>
            <a:r>
              <a:rPr lang="en-US" sz="1400"/>
              <a:t>Providing opportunity to leadership opportunities for staff to learn, grow and change</a:t>
            </a:r>
          </a:p>
          <a:p>
            <a:pPr lvl="1"/>
            <a:r>
              <a:rPr lang="en-US" sz="1400"/>
              <a:t>Enabling responsibility for one’s own development and continued effectiveness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7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GT: Student profile to be changed to “pupil profile”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Enhance </a:t>
            </a:r>
            <a:r>
              <a:rPr lang="en-US" sz="2800" b="1" dirty="0" smtClean="0"/>
              <a:t>pedagogy</a:t>
            </a:r>
            <a:r>
              <a:rPr lang="en-US" sz="2800" dirty="0" smtClean="0"/>
              <a:t> in English Language teaching, with the implementation of </a:t>
            </a:r>
            <a:r>
              <a:rPr lang="en-US" sz="2800" i="1" dirty="0" smtClean="0"/>
              <a:t>EL Syllabus 2010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-&gt;</a:t>
            </a:r>
            <a:r>
              <a:rPr lang="en-US" baseline="0" dirty="0" smtClean="0"/>
              <a:t> help teachers grow professionally in ELT so that students will be adequately prepared to meet the demands of the Upper Secondary</a:t>
            </a:r>
            <a:endParaRPr lang="en-SG" dirty="0" smtClean="0"/>
          </a:p>
          <a:p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Deepen </a:t>
            </a:r>
            <a:r>
              <a:rPr lang="en-US" sz="2800" b="1" dirty="0" smtClean="0"/>
              <a:t>teacher leadership </a:t>
            </a:r>
            <a:r>
              <a:rPr lang="en-US" sz="2800" dirty="0" smtClean="0"/>
              <a:t>in school-based curriculum planning, development and curriculum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-&gt; expose </a:t>
            </a:r>
            <a:r>
              <a:rPr lang="en-US" sz="2800" dirty="0" err="1" smtClean="0"/>
              <a:t>yound</a:t>
            </a:r>
            <a:r>
              <a:rPr lang="en-US" sz="2800" dirty="0" smtClean="0"/>
              <a:t> leader(s)</a:t>
            </a:r>
            <a:r>
              <a:rPr lang="en-US" sz="2800" baseline="0" dirty="0" smtClean="0"/>
              <a:t> heading the department in planning, development and curriculum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7E4AA-3385-4B6E-B9FA-61B88259F4EC}" type="slidenum">
              <a:rPr lang="en-SG" smtClean="0"/>
              <a:t>57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682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en-US" sz="3200" dirty="0" smtClean="0">
                <a:solidFill>
                  <a:srgbClr val="FF9933"/>
                </a:solidFill>
              </a:rPr>
              <a:t>Review of School Partners’ Framework </a:t>
            </a:r>
            <a:r>
              <a:rPr lang="en-US" sz="3200" dirty="0" smtClean="0"/>
              <a:t>– headed by VP(Admin)</a:t>
            </a:r>
          </a:p>
          <a:p>
            <a:pPr marL="990600" lvl="1" indent="-533400"/>
            <a:r>
              <a:rPr lang="en-US" sz="2800" dirty="0" smtClean="0"/>
              <a:t>Align with Vision &amp; Mission</a:t>
            </a:r>
          </a:p>
          <a:p>
            <a:pPr marL="990600" lvl="1" indent="-533400"/>
            <a:r>
              <a:rPr lang="en-US" sz="2800" dirty="0" smtClean="0"/>
              <a:t>Identify strategic areas of partnerships with SAC, parents, alumni, IHLs and community</a:t>
            </a:r>
          </a:p>
          <a:p>
            <a:pPr marL="990600" lvl="1" indent="-533400"/>
            <a:r>
              <a:rPr lang="en-US" sz="2800" dirty="0" smtClean="0"/>
              <a:t>Principles guiding development of strategic partnerships</a:t>
            </a:r>
          </a:p>
          <a:p>
            <a:pPr eaLnBrk="1" hangingPunct="1"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576315A-0577-4CA1-8BB1-E6592D69362F}" type="slidenum">
              <a:rPr lang="en-SG" smtClean="0"/>
              <a:pPr eaLnBrk="1" hangingPunct="1"/>
              <a:t>62</a:t>
            </a:fld>
            <a:endParaRPr lang="en-S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41.7% percentage teachers with less than 5 years teaching experience which is comparable to MOE-defined comparable schools. The percentage of Middle Managers (MM) within the first two years of leadership is also high at 61%. </a:t>
            </a:r>
          </a:p>
          <a:p>
            <a:endParaRPr lang="en-US" sz="1200" dirty="0" smtClean="0"/>
          </a:p>
          <a:p>
            <a:r>
              <a:rPr lang="en-US" sz="1200" dirty="0" smtClean="0"/>
              <a:t>To clarify what does “in </a:t>
            </a:r>
            <a:r>
              <a:rPr lang="en-US" sz="1200" dirty="0" err="1" smtClean="0"/>
              <a:t>appt</a:t>
            </a:r>
            <a:r>
              <a:rPr lang="en-US" sz="1200" dirty="0" smtClean="0"/>
              <a:t>” mean.</a:t>
            </a:r>
          </a:p>
          <a:p>
            <a:endParaRPr lang="en-US" sz="1200" dirty="0" smtClean="0"/>
          </a:p>
          <a:p>
            <a:r>
              <a:rPr lang="en-US" sz="1200" dirty="0" smtClean="0"/>
              <a:t>To clarify what does “in </a:t>
            </a:r>
            <a:r>
              <a:rPr lang="en-US" sz="1200" dirty="0" err="1" smtClean="0"/>
              <a:t>appt</a:t>
            </a:r>
            <a:r>
              <a:rPr lang="en-US" sz="1200" dirty="0" smtClean="0"/>
              <a:t>” mean.</a:t>
            </a:r>
          </a:p>
          <a:p>
            <a:endParaRPr lang="en-US" sz="1200" dirty="0" smtClean="0"/>
          </a:p>
          <a:p>
            <a:r>
              <a:rPr lang="en-US" sz="1200" dirty="0" smtClean="0"/>
              <a:t>*Not aligned</a:t>
            </a:r>
            <a:r>
              <a:rPr lang="en-US" sz="1200" baseline="0" dirty="0" smtClean="0"/>
              <a:t> to slides.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As a result, the school emphasized on building Professional Learning Community in teachers and leadership training in the management over the last three years. </a:t>
            </a:r>
            <a:endParaRPr lang="en-SG" sz="1200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Mention </a:t>
            </a:r>
            <a:r>
              <a:rPr lang="en-US" b="1" dirty="0" err="1" smtClean="0">
                <a:solidFill>
                  <a:srgbClr val="FF0000"/>
                </a:solidFill>
              </a:rPr>
              <a:t>whats</a:t>
            </a:r>
            <a:r>
              <a:rPr lang="en-US" b="1" dirty="0" smtClean="0">
                <a:solidFill>
                  <a:srgbClr val="FF0000"/>
                </a:solidFill>
              </a:rPr>
              <a:t> taken to develop school culture</a:t>
            </a: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endParaRPr lang="en-US" b="1" dirty="0" smtClean="0"/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b="1" dirty="0" smtClean="0"/>
              <a:t>*Show both MOE and school values, no need to map.</a:t>
            </a:r>
          </a:p>
          <a:p>
            <a:pPr eaLnBrk="1" hangingPunct="1">
              <a:spcBef>
                <a:spcPct val="0"/>
              </a:spcBef>
            </a:pPr>
            <a:endParaRPr lang="en-SG" b="1" dirty="0" smtClean="0"/>
          </a:p>
          <a:p>
            <a:pPr eaLnBrk="1" hangingPunct="1">
              <a:spcBef>
                <a:spcPct val="0"/>
              </a:spcBef>
            </a:pPr>
            <a:r>
              <a:rPr lang="en-SG" b="1" dirty="0" smtClean="0"/>
              <a:t>Integrity the Foundation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We demonstrate moral courage and uprightness, being consistent in word and deed.</a:t>
            </a:r>
            <a:br>
              <a:rPr lang="en-SG" dirty="0" smtClean="0"/>
            </a:br>
            <a:endParaRPr lang="en-SG" dirty="0" smtClean="0"/>
          </a:p>
          <a:p>
            <a:pPr eaLnBrk="1" hangingPunct="1">
              <a:spcBef>
                <a:spcPct val="0"/>
              </a:spcBef>
            </a:pPr>
            <a:r>
              <a:rPr lang="en-SG" b="1" dirty="0" smtClean="0"/>
              <a:t>People our Focus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We value people, seeking to bring out the best in everyone.</a:t>
            </a:r>
            <a:br>
              <a:rPr lang="en-SG" dirty="0" smtClean="0"/>
            </a:br>
            <a:r>
              <a:rPr lang="en-SG" dirty="0" smtClean="0"/>
              <a:t/>
            </a:r>
            <a:br>
              <a:rPr lang="en-SG" dirty="0" smtClean="0"/>
            </a:br>
            <a:r>
              <a:rPr lang="en-SG" b="1" dirty="0" smtClean="0"/>
              <a:t>Learning our Passion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We embrace learning as a way of life, always ready for the future.</a:t>
            </a:r>
            <a:br>
              <a:rPr lang="en-SG" dirty="0" smtClean="0"/>
            </a:br>
            <a:r>
              <a:rPr lang="en-SG" dirty="0" smtClean="0"/>
              <a:t/>
            </a:r>
            <a:br>
              <a:rPr lang="en-SG" dirty="0" smtClean="0"/>
            </a:br>
            <a:r>
              <a:rPr lang="en-SG" b="1" dirty="0" smtClean="0"/>
              <a:t>Excellence our Pursuit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We shall be the best that we can be, seeking continuous improvement in all that we do.</a:t>
            </a:r>
          </a:p>
          <a:p>
            <a:endParaRPr lang="en-SG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2239AA-FA15-43C0-91B7-661155721F36}" type="slidenum">
              <a:rPr lang="en-SG" smtClean="0"/>
              <a:pPr/>
              <a:t>10</a:t>
            </a:fld>
            <a:endParaRPr lang="en-S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91C0-B3F5-418B-801C-8FA151D62D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AD977-ECDC-467A-AB31-96839DEB2273}" type="slidenum">
              <a:rPr lang="en-US"/>
              <a:pPr/>
              <a:t>14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2463"/>
            <a:ext cx="5485158" cy="4114488"/>
          </a:xfrm>
        </p:spPr>
        <p:txBody>
          <a:bodyPr/>
          <a:lstStyle/>
          <a:p>
            <a:r>
              <a:rPr lang="en-US" sz="900" b="1" u="sng"/>
              <a:t>Learning in context and "systemness"</a:t>
            </a:r>
            <a:r>
              <a:rPr lang="en-US" u="sng"/>
              <a:t> </a:t>
            </a:r>
          </a:p>
          <a:p>
            <a:r>
              <a:rPr lang="en-US"/>
              <a:t>Work on individual standards-based development amount to naught without opportunity to learn in and help change contexts. </a:t>
            </a:r>
          </a:p>
          <a:p>
            <a:r>
              <a:rPr lang="en-US"/>
              <a:t>People need to practice in trenches with expert mentors and coaches. </a:t>
            </a:r>
          </a:p>
          <a:p>
            <a:r>
              <a:rPr lang="en-US"/>
              <a:t>Individuals won't be influential if the context doesn't change. </a:t>
            </a:r>
          </a:p>
          <a:p>
            <a:r>
              <a:rPr lang="en-US"/>
              <a:t>Never send a changed individual into an unchanged environment.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I will now present our performance for the 2010 GCE O Level results, compared to our previous year’s results.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Key Goals:</a:t>
            </a:r>
          </a:p>
          <a:p>
            <a:pPr lvl="1"/>
            <a:r>
              <a:rPr lang="en-US" sz="2600" dirty="0" smtClean="0"/>
              <a:t>To provide an opportunity for the 	students to explore possible career fields</a:t>
            </a:r>
          </a:p>
          <a:p>
            <a:pPr lvl="1"/>
            <a:r>
              <a:rPr lang="en-US" sz="2600" dirty="0" smtClean="0"/>
              <a:t>To highlight the post-secondary courses available in the selected career fields</a:t>
            </a:r>
          </a:p>
          <a:p>
            <a:pPr lvl="1"/>
            <a:r>
              <a:rPr lang="en-US" sz="2600" dirty="0" smtClean="0"/>
              <a:t>To give students insights about the subject knowledge and values required to succeed in the working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C50E-EF93-4FC4-8633-FA5FC4BA64F8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62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9D693-BEF1-4549-81AB-11DA3BF9CB47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91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3892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892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389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192826-1365-4477-B5A7-3F080C9B0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4FA4-CCC8-42FC-BCB4-0A9350A07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ECC39-5DCD-40D8-84BA-A826EDD4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7E9285-2E21-4468-93DF-043EA200C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S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F60A8-DC6E-47B9-8750-3DCF9AE50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43056" cy="457200"/>
          </a:xfrm>
        </p:spPr>
        <p:txBody>
          <a:bodyPr/>
          <a:lstStyle>
            <a:lvl1pPr algn="ctr">
              <a:defRPr sz="3600" b="1">
                <a:solidFill>
                  <a:srgbClr val="6633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lvl="0"/>
            <a:endParaRPr lang="en-SG" noProof="0" smtClean="0"/>
          </a:p>
        </p:txBody>
      </p:sp>
    </p:spTree>
    <p:extLst>
      <p:ext uri="{BB962C8B-B14F-4D97-AF65-F5344CB8AC3E}">
        <p14:creationId xmlns:p14="http://schemas.microsoft.com/office/powerpoint/2010/main" val="32578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17814-DE8C-4B17-AD61-8A2D8B07D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4258-220E-40FD-BB8A-ADE4545ED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9EF6C-18CB-4636-99F5-F96044B5C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FEEC-229C-4C97-9BE4-B72416273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73642-F835-4403-9467-282C84E01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0119-2C12-4C02-A4FC-B3985FC9F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4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28809-0DC0-4378-AB8E-818006B5F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4F07E-4930-40E5-91D7-4CBBB7E98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B1A2F1D-DF10-46FF-B891-B977F0E584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flickr.com/photos/singapore-education/8095824452/" TargetMode="External"/><Relationship Id="rId11" Type="http://schemas.openxmlformats.org/officeDocument/2006/relationships/image" Target="../media/image65.png"/><Relationship Id="rId5" Type="http://schemas.openxmlformats.org/officeDocument/2006/relationships/image" Target="../media/image2.png"/><Relationship Id="rId10" Type="http://schemas.openxmlformats.org/officeDocument/2006/relationships/image" Target="../media/image64.png"/><Relationship Id="rId4" Type="http://schemas.openxmlformats.org/officeDocument/2006/relationships/image" Target="../media/image60.jpeg"/><Relationship Id="rId9" Type="http://schemas.openxmlformats.org/officeDocument/2006/relationships/image" Target="../media/image63.png"/><Relationship Id="rId1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illgrove%20Pahang%20Recce,%201-4%20Sept%202012.mp4" TargetMode="External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microsoft.com/office/2007/relationships/hdphoto" Target="../media/hdphoto2.wdp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003176"/>
            <a:ext cx="5760640" cy="22098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Presentation to Hayes Academy Bromley, UK</a:t>
            </a:r>
            <a:endParaRPr lang="en-US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933056"/>
            <a:ext cx="5889848" cy="1600200"/>
          </a:xfrm>
        </p:spPr>
        <p:txBody>
          <a:bodyPr/>
          <a:lstStyle/>
          <a:p>
            <a:r>
              <a:rPr lang="en-US" i="1" dirty="0" smtClean="0"/>
              <a:t>Presented </a:t>
            </a:r>
            <a:r>
              <a:rPr lang="en-US" i="1" dirty="0"/>
              <a:t>by Principal </a:t>
            </a:r>
          </a:p>
          <a:p>
            <a:r>
              <a:rPr lang="en-US" i="1" dirty="0" smtClean="0"/>
              <a:t>10 Apr 2013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" y="-1"/>
            <a:ext cx="2912701" cy="68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80920" cy="639763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 err="1" smtClean="0">
                <a:solidFill>
                  <a:srgbClr val="663300"/>
                </a:solidFill>
                <a:latin typeface="Arial" charset="0"/>
                <a:ea typeface="+mn-ea"/>
                <a:cs typeface="+mn-cs"/>
              </a:rPr>
              <a:t>Hillgrove</a:t>
            </a:r>
            <a:r>
              <a:rPr lang="en-US" sz="3600" b="1" kern="1200" dirty="0" smtClean="0">
                <a:solidFill>
                  <a:srgbClr val="663300"/>
                </a:solidFill>
                <a:latin typeface="Arial" charset="0"/>
                <a:ea typeface="+mn-ea"/>
                <a:cs typeface="+mn-cs"/>
              </a:rPr>
              <a:t> School Values &amp; Motto</a:t>
            </a:r>
            <a:endParaRPr lang="en-SG" sz="3600" b="1" kern="1200" dirty="0">
              <a:solidFill>
                <a:srgbClr val="66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Text Placeholder 4"/>
          <p:cNvSpPr>
            <a:spLocks noGrp="1"/>
          </p:cNvSpPr>
          <p:nvPr>
            <p:ph type="body" idx="1"/>
          </p:nvPr>
        </p:nvSpPr>
        <p:spPr>
          <a:xfrm>
            <a:off x="611560" y="1674912"/>
            <a:ext cx="4040188" cy="1016992"/>
          </a:xfrm>
        </p:spPr>
        <p:txBody>
          <a:bodyPr/>
          <a:lstStyle/>
          <a:p>
            <a:r>
              <a:rPr lang="en-US" dirty="0" smtClean="0"/>
              <a:t>MOE Corporate Values (for staff)</a:t>
            </a:r>
            <a:endParaRPr lang="en-SG" dirty="0" smtClean="0"/>
          </a:p>
        </p:txBody>
      </p:sp>
      <p:sp>
        <p:nvSpPr>
          <p:cNvPr id="3076" name="Content Placeholder 5"/>
          <p:cNvSpPr>
            <a:spLocks noGrp="1"/>
          </p:cNvSpPr>
          <p:nvPr>
            <p:ph sz="half" idx="2"/>
          </p:nvPr>
        </p:nvSpPr>
        <p:spPr>
          <a:xfrm>
            <a:off x="528439" y="2780928"/>
            <a:ext cx="4619625" cy="3159472"/>
          </a:xfrm>
        </p:spPr>
        <p:txBody>
          <a:bodyPr/>
          <a:lstStyle/>
          <a:p>
            <a:r>
              <a:rPr lang="en-SG" dirty="0" smtClean="0"/>
              <a:t>Integrity the Foundation</a:t>
            </a:r>
          </a:p>
          <a:p>
            <a:r>
              <a:rPr lang="en-SG" dirty="0" smtClean="0"/>
              <a:t>People our Focus</a:t>
            </a:r>
          </a:p>
          <a:p>
            <a:r>
              <a:rPr lang="en-SG" dirty="0" smtClean="0"/>
              <a:t>Learning our Passion</a:t>
            </a:r>
          </a:p>
          <a:p>
            <a:r>
              <a:rPr lang="en-SG" dirty="0" smtClean="0"/>
              <a:t>Excellence our Pursuit</a:t>
            </a:r>
            <a:br>
              <a:rPr lang="en-SG" dirty="0" smtClean="0"/>
            </a:br>
            <a:endParaRPr lang="en-SG" dirty="0" smtClean="0"/>
          </a:p>
        </p:txBody>
      </p:sp>
      <p:sp>
        <p:nvSpPr>
          <p:cNvPr id="307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48263" y="1773238"/>
            <a:ext cx="3843337" cy="906462"/>
          </a:xfrm>
        </p:spPr>
        <p:txBody>
          <a:bodyPr/>
          <a:lstStyle/>
          <a:p>
            <a:r>
              <a:rPr lang="en-US" dirty="0" smtClean="0"/>
              <a:t>School Values          </a:t>
            </a:r>
          </a:p>
          <a:p>
            <a:r>
              <a:rPr lang="en-US" dirty="0" smtClean="0"/>
              <a:t>(for students &amp; staff)</a:t>
            </a:r>
          </a:p>
        </p:txBody>
      </p:sp>
      <p:sp>
        <p:nvSpPr>
          <p:cNvPr id="3078" name="Content Placeholder 7"/>
          <p:cNvSpPr>
            <a:spLocks noGrp="1"/>
          </p:cNvSpPr>
          <p:nvPr>
            <p:ph sz="quarter" idx="4"/>
          </p:nvPr>
        </p:nvSpPr>
        <p:spPr>
          <a:xfrm>
            <a:off x="5148263" y="2717800"/>
            <a:ext cx="3538537" cy="3087464"/>
          </a:xfrm>
        </p:spPr>
        <p:txBody>
          <a:bodyPr/>
          <a:lstStyle/>
          <a:p>
            <a:r>
              <a:rPr lang="en-US" dirty="0" smtClean="0"/>
              <a:t>Integrity</a:t>
            </a:r>
          </a:p>
          <a:p>
            <a:r>
              <a:rPr lang="en-US" dirty="0" smtClean="0"/>
              <a:t>Care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Resilience</a:t>
            </a:r>
          </a:p>
          <a:p>
            <a:endParaRPr lang="en-SG" dirty="0" smtClean="0"/>
          </a:p>
        </p:txBody>
      </p:sp>
      <p:pic>
        <p:nvPicPr>
          <p:cNvPr id="3079" name="Picture 2" descr="https://encrypted-tbn2.google.com/images?q=tbn:ANd9GcReGkZX5vaEeed9ZDryJm5ISsJyBuZ3sEDkWhIgxuVpS5GJdm8w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48" y="1844824"/>
            <a:ext cx="936104" cy="9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174" y="3156078"/>
            <a:ext cx="1761305" cy="8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0287" y="5733256"/>
            <a:ext cx="356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United We Soar</a:t>
            </a:r>
            <a:r>
              <a:rPr lang="en-US" sz="3600" i="1" dirty="0" smtClean="0"/>
              <a:t>!</a:t>
            </a:r>
            <a:endParaRPr lang="en-US" sz="36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6012160" y="0"/>
            <a:ext cx="3131840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School Values &amp; Motto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04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568952" cy="1143000"/>
          </a:xfrm>
          <a:noFill/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663300"/>
                </a:solidFill>
                <a:latin typeface="+mn-lt"/>
              </a:rPr>
              <a:t>Hillgrove</a:t>
            </a:r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 Outcomes </a:t>
            </a:r>
            <a:r>
              <a:rPr lang="en-US" sz="3200" b="1" dirty="0">
                <a:solidFill>
                  <a:srgbClr val="663300"/>
                </a:solidFill>
                <a:latin typeface="+mn-lt"/>
              </a:rPr>
              <a:t>for 21</a:t>
            </a:r>
            <a:r>
              <a:rPr lang="en-US" sz="3200" b="1" baseline="30000" dirty="0">
                <a:solidFill>
                  <a:srgbClr val="663300"/>
                </a:solidFill>
                <a:latin typeface="+mn-lt"/>
              </a:rPr>
              <a:t>st</a:t>
            </a:r>
            <a:r>
              <a:rPr lang="en-US" sz="3200" b="1" dirty="0">
                <a:solidFill>
                  <a:srgbClr val="663300"/>
                </a:solidFill>
                <a:latin typeface="+mn-lt"/>
              </a:rPr>
              <a:t> Century </a:t>
            </a:r>
            <a:endParaRPr lang="en-US" sz="3200" b="1" dirty="0" smtClean="0">
              <a:solidFill>
                <a:srgbClr val="663300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52938"/>
              </p:ext>
            </p:extLst>
          </p:nvPr>
        </p:nvGraphicFramePr>
        <p:xfrm>
          <a:off x="125413" y="1645270"/>
          <a:ext cx="8820473" cy="510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160240"/>
                <a:gridCol w="4716017"/>
              </a:tblGrid>
              <a:tr h="87534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MOE C2015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Outcomes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Hillgrove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CCE Outcomes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noFill/>
                  </a:tcPr>
                </a:tc>
              </a:tr>
              <a:tr h="87534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Confident Person</a:t>
                      </a:r>
                      <a:endParaRPr lang="en-US" sz="2000" b="0" dirty="0"/>
                    </a:p>
                  </a:txBody>
                  <a:tcPr marT="45707" marB="4570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Confident Person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Believes in oneself and is able to express ideas assertively. </a:t>
                      </a:r>
                      <a:endParaRPr lang="en-SG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solidFill>
                      <a:srgbClr val="92D050"/>
                    </a:solidFill>
                  </a:tcPr>
                </a:tc>
              </a:tr>
              <a:tr h="1114357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Active Contributor</a:t>
                      </a:r>
                      <a:endParaRPr lang="en-US" sz="2000" b="0" dirty="0"/>
                    </a:p>
                  </a:txBody>
                  <a:tcPr marT="45707" marB="45707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Concerned &amp; Contributing Citizen</a:t>
                      </a:r>
                      <a:endParaRPr lang="en-US" sz="2000" b="0" dirty="0"/>
                    </a:p>
                  </a:txBody>
                  <a:tcPr marT="45707" marB="45707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Responsible, cares for school, community, and nation. </a:t>
                      </a:r>
                      <a:endParaRPr lang="en-SG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solidFill>
                      <a:srgbClr val="FF9900"/>
                    </a:solidFill>
                  </a:tcPr>
                </a:tc>
              </a:tr>
              <a:tr h="1125203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Concerned Citizen</a:t>
                      </a:r>
                      <a:endParaRPr lang="en-US" sz="2000" b="0" dirty="0"/>
                    </a:p>
                  </a:txBody>
                  <a:tcPr marT="45707" marB="45707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Adaptable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Person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Accepts </a:t>
                      </a:r>
                      <a:r>
                        <a:rPr lang="en-SG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experiences and has the resilience to take on challenges</a:t>
                      </a:r>
                      <a:r>
                        <a:rPr lang="en-SG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07" marB="45707">
                    <a:solidFill>
                      <a:srgbClr val="99CCFF"/>
                    </a:solidFill>
                  </a:tcPr>
                </a:tc>
              </a:tr>
              <a:tr h="1114357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Self-Directed Learner</a:t>
                      </a:r>
                      <a:endParaRPr lang="en-US" sz="2000" b="0" dirty="0"/>
                    </a:p>
                  </a:txBody>
                  <a:tcPr marT="45707" marB="45707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Passionate Lifelong Learner</a:t>
                      </a:r>
                    </a:p>
                  </a:txBody>
                  <a:tcPr marT="45707" marB="45707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Takes ownership of</a:t>
                      </a:r>
                      <a:r>
                        <a:rPr lang="en-SG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learning </a:t>
                      </a:r>
                      <a:r>
                        <a:rPr lang="en-SG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learning avidly and constantly</a:t>
                      </a:r>
                      <a:r>
                        <a:rPr lang="en-SG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SG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CCE Outcomes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07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2"/>
          <p:cNvGrpSpPr>
            <a:grpSpLocks/>
          </p:cNvGrpSpPr>
          <p:nvPr/>
        </p:nvGrpSpPr>
        <p:grpSpPr bwMode="auto">
          <a:xfrm>
            <a:off x="1166759" y="1055952"/>
            <a:ext cx="6357570" cy="5795226"/>
            <a:chOff x="699883" y="308626"/>
            <a:chExt cx="6629401" cy="6393145"/>
          </a:xfrm>
        </p:grpSpPr>
        <p:grpSp>
          <p:nvGrpSpPr>
            <p:cNvPr id="5124" name="Group 30"/>
            <p:cNvGrpSpPr>
              <a:grpSpLocks/>
            </p:cNvGrpSpPr>
            <p:nvPr/>
          </p:nvGrpSpPr>
          <p:grpSpPr bwMode="auto">
            <a:xfrm>
              <a:off x="699883" y="308626"/>
              <a:ext cx="6629401" cy="6393145"/>
              <a:chOff x="699883" y="308626"/>
              <a:chExt cx="6629401" cy="6393145"/>
            </a:xfrm>
          </p:grpSpPr>
          <p:sp>
            <p:nvSpPr>
              <p:cNvPr id="5147" name="Rectangle 25"/>
              <p:cNvSpPr>
                <a:spLocks noChangeArrowheads="1"/>
              </p:cNvSpPr>
              <p:nvPr/>
            </p:nvSpPr>
            <p:spPr bwMode="auto">
              <a:xfrm>
                <a:off x="699883" y="308626"/>
                <a:ext cx="6629400" cy="6393145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TextBox 26"/>
              <p:cNvSpPr txBox="1">
                <a:spLocks noChangeArrowheads="1"/>
              </p:cNvSpPr>
              <p:nvPr/>
            </p:nvSpPr>
            <p:spPr bwMode="auto">
              <a:xfrm>
                <a:off x="852291" y="547124"/>
                <a:ext cx="1314859" cy="646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 dirty="0">
                    <a:solidFill>
                      <a:schemeClr val="bg1"/>
                    </a:solidFill>
                  </a:rPr>
                  <a:t>Confident Person</a:t>
                </a:r>
              </a:p>
            </p:txBody>
          </p:sp>
          <p:sp>
            <p:nvSpPr>
              <p:cNvPr id="5149" name="TextBox 27"/>
              <p:cNvSpPr txBox="1">
                <a:spLocks noChangeArrowheads="1"/>
              </p:cNvSpPr>
              <p:nvPr/>
            </p:nvSpPr>
            <p:spPr bwMode="auto">
              <a:xfrm>
                <a:off x="5662569" y="386222"/>
                <a:ext cx="1666715" cy="83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sz="1600" b="1" dirty="0">
                    <a:solidFill>
                      <a:schemeClr val="bg1"/>
                    </a:solidFill>
                  </a:rPr>
                  <a:t>Concerned &amp;  Contributing Citizen</a:t>
                </a:r>
              </a:p>
            </p:txBody>
          </p:sp>
          <p:sp>
            <p:nvSpPr>
              <p:cNvPr id="5150" name="TextBox 28"/>
              <p:cNvSpPr txBox="1">
                <a:spLocks noChangeArrowheads="1"/>
              </p:cNvSpPr>
              <p:nvPr/>
            </p:nvSpPr>
            <p:spPr bwMode="auto">
              <a:xfrm>
                <a:off x="740303" y="5818546"/>
                <a:ext cx="1467267" cy="83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chemeClr val="bg1"/>
                    </a:solidFill>
                  </a:rPr>
                  <a:t>Passionate Lifelong Learner</a:t>
                </a:r>
              </a:p>
            </p:txBody>
          </p:sp>
          <p:sp>
            <p:nvSpPr>
              <p:cNvPr id="5151" name="TextBox 29"/>
              <p:cNvSpPr txBox="1">
                <a:spLocks noChangeArrowheads="1"/>
              </p:cNvSpPr>
              <p:nvPr/>
            </p:nvSpPr>
            <p:spPr bwMode="auto">
              <a:xfrm>
                <a:off x="5891021" y="5977846"/>
                <a:ext cx="1438263" cy="71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Adaptable Person</a:t>
                </a:r>
              </a:p>
            </p:txBody>
          </p:sp>
        </p:grpSp>
        <p:grpSp>
          <p:nvGrpSpPr>
            <p:cNvPr id="5125" name="Group 31"/>
            <p:cNvGrpSpPr>
              <a:grpSpLocks/>
            </p:cNvGrpSpPr>
            <p:nvPr/>
          </p:nvGrpSpPr>
          <p:grpSpPr bwMode="auto">
            <a:xfrm>
              <a:off x="954136" y="386222"/>
              <a:ext cx="6120895" cy="6237955"/>
              <a:chOff x="954136" y="386222"/>
              <a:chExt cx="6120895" cy="6237955"/>
            </a:xfrm>
          </p:grpSpPr>
          <p:sp>
            <p:nvSpPr>
              <p:cNvPr id="5137" name="Oval 15"/>
              <p:cNvSpPr>
                <a:spLocks noChangeArrowheads="1"/>
              </p:cNvSpPr>
              <p:nvPr/>
            </p:nvSpPr>
            <p:spPr bwMode="auto">
              <a:xfrm>
                <a:off x="954136" y="386222"/>
                <a:ext cx="6120895" cy="623795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TextBox 16"/>
              <p:cNvSpPr txBox="1">
                <a:spLocks noChangeArrowheads="1"/>
              </p:cNvSpPr>
              <p:nvPr/>
            </p:nvSpPr>
            <p:spPr bwMode="auto">
              <a:xfrm>
                <a:off x="3446488" y="547123"/>
                <a:ext cx="169014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>
                    <a:solidFill>
                      <a:srgbClr val="660066"/>
                    </a:solidFill>
                  </a:rPr>
                  <a:t>Instructional Programmes</a:t>
                </a:r>
              </a:p>
            </p:txBody>
          </p:sp>
          <p:sp>
            <p:nvSpPr>
              <p:cNvPr id="5139" name="TextBox 17"/>
              <p:cNvSpPr txBox="1">
                <a:spLocks noChangeArrowheads="1"/>
              </p:cNvSpPr>
              <p:nvPr/>
            </p:nvSpPr>
            <p:spPr bwMode="auto">
              <a:xfrm rot="2995942">
                <a:off x="4940244" y="1196968"/>
                <a:ext cx="1690141" cy="646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b="1">
                    <a:solidFill>
                      <a:srgbClr val="660066"/>
                    </a:solidFill>
                  </a:rPr>
                  <a:t>Values in Action</a:t>
                </a:r>
              </a:p>
            </p:txBody>
          </p:sp>
          <p:sp>
            <p:nvSpPr>
              <p:cNvPr id="5140" name="TextBox 18"/>
              <p:cNvSpPr txBox="1">
                <a:spLocks noChangeArrowheads="1"/>
              </p:cNvSpPr>
              <p:nvPr/>
            </p:nvSpPr>
            <p:spPr bwMode="auto">
              <a:xfrm rot="-1764305">
                <a:off x="2176669" y="855979"/>
                <a:ext cx="16901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>
                    <a:solidFill>
                      <a:srgbClr val="660066"/>
                    </a:solidFill>
                  </a:rPr>
                  <a:t>CCA</a:t>
                </a:r>
              </a:p>
            </p:txBody>
          </p:sp>
          <p:sp>
            <p:nvSpPr>
              <p:cNvPr id="5141" name="TextBox 19"/>
              <p:cNvSpPr txBox="1">
                <a:spLocks noChangeArrowheads="1"/>
              </p:cNvSpPr>
              <p:nvPr/>
            </p:nvSpPr>
            <p:spPr bwMode="auto">
              <a:xfrm rot="4811197">
                <a:off x="5732234" y="2716497"/>
                <a:ext cx="1690140" cy="60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</a:rPr>
                  <a:t>Leadership </a:t>
                </a:r>
                <a:r>
                  <a:rPr lang="en-US" sz="1600" b="1" dirty="0" err="1">
                    <a:solidFill>
                      <a:srgbClr val="660066"/>
                    </a:solidFill>
                  </a:rPr>
                  <a:t>Programmes</a:t>
                </a:r>
                <a:endParaRPr lang="en-US" sz="1600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5142" name="TextBox 20"/>
              <p:cNvSpPr txBox="1">
                <a:spLocks noChangeArrowheads="1"/>
              </p:cNvSpPr>
              <p:nvPr/>
            </p:nvSpPr>
            <p:spPr bwMode="auto">
              <a:xfrm rot="17495860">
                <a:off x="811402" y="2200360"/>
                <a:ext cx="1690141" cy="58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</a:rPr>
                  <a:t>PE &amp; Outdoor Education</a:t>
                </a:r>
              </a:p>
            </p:txBody>
          </p:sp>
          <p:sp>
            <p:nvSpPr>
              <p:cNvPr id="5143" name="TextBox 21"/>
              <p:cNvSpPr txBox="1">
                <a:spLocks noChangeArrowheads="1"/>
              </p:cNvSpPr>
              <p:nvPr/>
            </p:nvSpPr>
            <p:spPr bwMode="auto">
              <a:xfrm rot="7416589">
                <a:off x="5304905" y="4806868"/>
                <a:ext cx="16901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>
                    <a:solidFill>
                      <a:srgbClr val="660066"/>
                    </a:solidFill>
                  </a:rPr>
                  <a:t>Aesthetics</a:t>
                </a:r>
              </a:p>
            </p:txBody>
          </p:sp>
          <p:sp>
            <p:nvSpPr>
              <p:cNvPr id="5144" name="TextBox 22"/>
              <p:cNvSpPr txBox="1">
                <a:spLocks noChangeArrowheads="1"/>
              </p:cNvSpPr>
              <p:nvPr/>
            </p:nvSpPr>
            <p:spPr bwMode="auto">
              <a:xfrm>
                <a:off x="2844342" y="5797550"/>
                <a:ext cx="281822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b="1">
                    <a:solidFill>
                      <a:srgbClr val="660066"/>
                    </a:solidFill>
                  </a:rPr>
                  <a:t>Internationalisation</a:t>
                </a:r>
              </a:p>
              <a:p>
                <a:pPr algn="ctr"/>
                <a:r>
                  <a:rPr lang="en-US" b="1">
                    <a:solidFill>
                      <a:srgbClr val="660066"/>
                    </a:solidFill>
                  </a:rPr>
                  <a:t>Programme</a:t>
                </a:r>
              </a:p>
            </p:txBody>
          </p:sp>
          <p:sp>
            <p:nvSpPr>
              <p:cNvPr id="5145" name="TextBox 23"/>
              <p:cNvSpPr txBox="1">
                <a:spLocks noChangeArrowheads="1"/>
              </p:cNvSpPr>
              <p:nvPr/>
            </p:nvSpPr>
            <p:spPr bwMode="auto">
              <a:xfrm rot="-7627590">
                <a:off x="1206145" y="4931502"/>
                <a:ext cx="169014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>
                    <a:solidFill>
                      <a:srgbClr val="660066"/>
                    </a:solidFill>
                  </a:rPr>
                  <a:t>National Education</a:t>
                </a:r>
              </a:p>
            </p:txBody>
          </p:sp>
          <p:sp>
            <p:nvSpPr>
              <p:cNvPr id="5146" name="TextBox 24"/>
              <p:cNvSpPr txBox="1">
                <a:spLocks noChangeArrowheads="1"/>
              </p:cNvSpPr>
              <p:nvPr/>
            </p:nvSpPr>
            <p:spPr bwMode="auto">
              <a:xfrm rot="-6171226">
                <a:off x="544965" y="3446159"/>
                <a:ext cx="16901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>
                    <a:solidFill>
                      <a:srgbClr val="660066"/>
                    </a:solidFill>
                  </a:rPr>
                  <a:t>CME</a:t>
                </a:r>
              </a:p>
            </p:txBody>
          </p:sp>
        </p:grpSp>
        <p:grpSp>
          <p:nvGrpSpPr>
            <p:cNvPr id="5126" name="Group 14"/>
            <p:cNvGrpSpPr>
              <a:grpSpLocks/>
            </p:cNvGrpSpPr>
            <p:nvPr/>
          </p:nvGrpSpPr>
          <p:grpSpPr bwMode="auto">
            <a:xfrm>
              <a:off x="1876425" y="1238250"/>
              <a:ext cx="4359275" cy="4533900"/>
              <a:chOff x="1876425" y="1238250"/>
              <a:chExt cx="4359275" cy="4533900"/>
            </a:xfrm>
          </p:grpSpPr>
          <p:sp>
            <p:nvSpPr>
              <p:cNvPr id="5128" name="Oval 5"/>
              <p:cNvSpPr>
                <a:spLocks noChangeArrowheads="1"/>
              </p:cNvSpPr>
              <p:nvPr/>
            </p:nvSpPr>
            <p:spPr bwMode="auto">
              <a:xfrm>
                <a:off x="1876425" y="1238250"/>
                <a:ext cx="4286250" cy="4533900"/>
              </a:xfrm>
              <a:prstGeom prst="ellipse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  </a:t>
                </a:r>
              </a:p>
            </p:txBody>
          </p:sp>
          <p:grpSp>
            <p:nvGrpSpPr>
              <p:cNvPr id="5129" name="Group 13"/>
              <p:cNvGrpSpPr>
                <a:grpSpLocks/>
              </p:cNvGrpSpPr>
              <p:nvPr/>
            </p:nvGrpSpPr>
            <p:grpSpPr bwMode="auto">
              <a:xfrm>
                <a:off x="2209800" y="1797397"/>
                <a:ext cx="4025900" cy="3621733"/>
                <a:chOff x="2209800" y="1797397"/>
                <a:chExt cx="4025900" cy="3621733"/>
              </a:xfrm>
            </p:grpSpPr>
            <p:sp>
              <p:nvSpPr>
                <p:cNvPr id="513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940300" y="2374900"/>
                  <a:ext cx="1295400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b="1">
                      <a:solidFill>
                        <a:srgbClr val="FFFF99"/>
                      </a:solidFill>
                    </a:rPr>
                    <a:t>CARE:</a:t>
                  </a:r>
                </a:p>
                <a:p>
                  <a:r>
                    <a:rPr lang="en-US">
                      <a:solidFill>
                        <a:schemeClr val="bg1"/>
                      </a:solidFill>
                    </a:rPr>
                    <a:t>Values Caught</a:t>
                  </a:r>
                </a:p>
              </p:txBody>
            </p:sp>
            <p:sp>
              <p:nvSpPr>
                <p:cNvPr id="513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022600" y="4495800"/>
                  <a:ext cx="1993900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b="1">
                      <a:solidFill>
                        <a:srgbClr val="FFFF99"/>
                      </a:solidFill>
                    </a:rPr>
                    <a:t>MAKE A DIFFERENCE:</a:t>
                  </a:r>
                </a:p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Values Acted Out</a:t>
                  </a:r>
                </a:p>
              </p:txBody>
            </p:sp>
            <p:grpSp>
              <p:nvGrpSpPr>
                <p:cNvPr id="5132" name="Group 12"/>
                <p:cNvGrpSpPr>
                  <a:grpSpLocks/>
                </p:cNvGrpSpPr>
                <p:nvPr/>
              </p:nvGrpSpPr>
              <p:grpSpPr bwMode="auto">
                <a:xfrm>
                  <a:off x="2209800" y="1797397"/>
                  <a:ext cx="3569891" cy="3387397"/>
                  <a:chOff x="2209800" y="1797397"/>
                  <a:chExt cx="3569891" cy="3387397"/>
                </a:xfrm>
              </p:grpSpPr>
              <p:sp>
                <p:nvSpPr>
                  <p:cNvPr id="5133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0" y="2362200"/>
                    <a:ext cx="1295400" cy="923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b="1">
                        <a:solidFill>
                          <a:srgbClr val="FFFF99"/>
                        </a:solidFill>
                      </a:rPr>
                      <a:t>LEARN: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Values Taught</a:t>
                    </a:r>
                  </a:p>
                </p:txBody>
              </p:sp>
              <p:sp>
                <p:nvSpPr>
                  <p:cNvPr id="10" name="Circular Arrow 9"/>
                  <p:cNvSpPr/>
                  <p:nvPr/>
                </p:nvSpPr>
                <p:spPr bwMode="auto">
                  <a:xfrm rot="20740617">
                    <a:off x="2531858" y="1797767"/>
                    <a:ext cx="2965451" cy="2975108"/>
                  </a:xfrm>
                  <a:prstGeom prst="circularArrow">
                    <a:avLst>
                      <a:gd name="adj1" fmla="val 5001"/>
                      <a:gd name="adj2" fmla="val 923197"/>
                      <a:gd name="adj3" fmla="val 18169162"/>
                      <a:gd name="adj4" fmla="val 15341737"/>
                      <a:gd name="adj5" fmla="val 7658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" name="Circular Arrow 10"/>
                  <p:cNvSpPr/>
                  <p:nvPr/>
                </p:nvSpPr>
                <p:spPr bwMode="auto">
                  <a:xfrm rot="6426311">
                    <a:off x="2808811" y="1911344"/>
                    <a:ext cx="2965582" cy="2976563"/>
                  </a:xfrm>
                  <a:prstGeom prst="circularArrow">
                    <a:avLst>
                      <a:gd name="adj1" fmla="val 5001"/>
                      <a:gd name="adj2" fmla="val 923197"/>
                      <a:gd name="adj3" fmla="val 18169162"/>
                      <a:gd name="adj4" fmla="val 15341737"/>
                      <a:gd name="adj5" fmla="val 7658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2" name="Circular Arrow 11"/>
                  <p:cNvSpPr/>
                  <p:nvPr/>
                </p:nvSpPr>
                <p:spPr bwMode="auto">
                  <a:xfrm rot="13736488">
                    <a:off x="2366693" y="2213775"/>
                    <a:ext cx="2963994" cy="2976564"/>
                  </a:xfrm>
                  <a:prstGeom prst="circularArrow">
                    <a:avLst>
                      <a:gd name="adj1" fmla="val 5001"/>
                      <a:gd name="adj2" fmla="val 923197"/>
                      <a:gd name="adj3" fmla="val 18169162"/>
                      <a:gd name="adj4" fmla="val 15341737"/>
                      <a:gd name="adj5" fmla="val 7658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5127" name="Oval 4"/>
            <p:cNvSpPr>
              <a:spLocks noChangeArrowheads="1"/>
            </p:cNvSpPr>
            <p:nvPr/>
          </p:nvSpPr>
          <p:spPr bwMode="auto">
            <a:xfrm>
              <a:off x="3124200" y="2667000"/>
              <a:ext cx="1790700" cy="16764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6600"/>
                  </a:solidFill>
                </a:rPr>
                <a:t>CCE Vision, Mission &amp; Values</a:t>
              </a: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304256" y="283158"/>
            <a:ext cx="4355976" cy="697570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HGV CCE Framework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CCE Outcomes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28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5616" y="489992"/>
            <a:ext cx="6872808" cy="10668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663300"/>
                </a:solidFill>
                <a:latin typeface="+mn-lt"/>
              </a:rPr>
              <a:t>Hillgrove</a:t>
            </a:r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 Strategic Thrusts</a:t>
            </a:r>
            <a:endParaRPr lang="en-US" sz="36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733800" y="1714500"/>
            <a:ext cx="15240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11700">
                <a:cs typeface="Arial" charset="0"/>
              </a:rPr>
              <a:t>人</a:t>
            </a:r>
            <a:endParaRPr lang="en-US" sz="11700" b="1">
              <a:cs typeface="Arial" charset="0"/>
            </a:endParaRP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4059238" y="3200400"/>
            <a:ext cx="1046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i="1">
                <a:cs typeface="Arial" charset="0"/>
              </a:rPr>
              <a:t>Ren</a:t>
            </a:r>
          </a:p>
          <a:p>
            <a:pPr algn="ctr" eaLnBrk="1" hangingPunct="1"/>
            <a:r>
              <a:rPr lang="en-US" sz="2000" b="1">
                <a:cs typeface="Arial" charset="0"/>
              </a:rPr>
              <a:t>Person</a:t>
            </a: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V="1">
            <a:off x="3505200" y="1752600"/>
            <a:ext cx="9144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 flipV="1">
            <a:off x="4724400" y="1752600"/>
            <a:ext cx="838200" cy="1600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81000" y="1949450"/>
            <a:ext cx="3244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  <a:cs typeface="Arial" charset="0"/>
              </a:rPr>
              <a:t>ST1: </a:t>
            </a:r>
            <a:r>
              <a:rPr lang="en-US" sz="2000" b="1" dirty="0">
                <a:latin typeface="+mn-lt"/>
              </a:rPr>
              <a:t>Academic Excellence </a:t>
            </a:r>
            <a:r>
              <a:rPr lang="en-US" sz="2000" dirty="0">
                <a:latin typeface="+mn-lt"/>
              </a:rPr>
              <a:t>- Offer a Value-added Academic Education</a:t>
            </a:r>
            <a:endParaRPr lang="en-SG" sz="2000" dirty="0">
              <a:latin typeface="+mn-lt"/>
            </a:endParaRP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5715000" y="1961545"/>
            <a:ext cx="320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n-lt"/>
                <a:cs typeface="Arial" charset="0"/>
              </a:rPr>
              <a:t>ST2: </a:t>
            </a:r>
            <a:r>
              <a:rPr lang="en-US" sz="2000" b="1" dirty="0"/>
              <a:t>Holistic Student Development </a:t>
            </a:r>
            <a:r>
              <a:rPr lang="en-US" sz="2000" dirty="0"/>
              <a:t>- Promote Character Building and Leadership</a:t>
            </a:r>
            <a:endParaRPr lang="en-SG" sz="2000" dirty="0"/>
          </a:p>
        </p:txBody>
      </p:sp>
      <p:sp>
        <p:nvSpPr>
          <p:cNvPr id="417801" name="Rectangle 9"/>
          <p:cNvSpPr>
            <a:spLocks noChangeArrowheads="1"/>
          </p:cNvSpPr>
          <p:nvPr/>
        </p:nvSpPr>
        <p:spPr bwMode="auto">
          <a:xfrm>
            <a:off x="5715001" y="4038600"/>
            <a:ext cx="342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latin typeface="+mn-lt"/>
                <a:cs typeface="Arial" charset="0"/>
              </a:rPr>
              <a:t>ST3: </a:t>
            </a:r>
            <a:r>
              <a:rPr lang="en-US" sz="2000" b="1" dirty="0" smtClean="0">
                <a:latin typeface="+mn-lt"/>
                <a:cs typeface="Arial" charset="0"/>
              </a:rPr>
              <a:t>Staff Capacity Building </a:t>
            </a:r>
            <a:r>
              <a:rPr lang="en-US" sz="2000" dirty="0" smtClean="0">
                <a:latin typeface="+mn-lt"/>
                <a:cs typeface="Arial" charset="0"/>
              </a:rPr>
              <a:t>- </a:t>
            </a:r>
            <a:r>
              <a:rPr 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Nurture </a:t>
            </a: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a professional and </a:t>
            </a:r>
            <a:r>
              <a:rPr 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caring </a:t>
            </a: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staff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 rot="16200000">
            <a:off x="4229100" y="4838700"/>
            <a:ext cx="762000" cy="2209800"/>
          </a:xfrm>
          <a:prstGeom prst="homePlat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7803" name="AutoShape 11"/>
          <p:cNvSpPr>
            <a:spLocks noChangeArrowheads="1"/>
          </p:cNvSpPr>
          <p:nvPr/>
        </p:nvSpPr>
        <p:spPr bwMode="auto">
          <a:xfrm rot="16200000">
            <a:off x="4229100" y="3467100"/>
            <a:ext cx="762000" cy="2209800"/>
          </a:xfrm>
          <a:prstGeom prst="homePlat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7804" name="Rectangle 12"/>
          <p:cNvSpPr>
            <a:spLocks noChangeArrowheads="1"/>
          </p:cNvSpPr>
          <p:nvPr/>
        </p:nvSpPr>
        <p:spPr bwMode="auto">
          <a:xfrm>
            <a:off x="152400" y="5180013"/>
            <a:ext cx="3473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n-lt"/>
                <a:cs typeface="Arial" charset="0"/>
              </a:rPr>
              <a:t>ST4: </a:t>
            </a:r>
            <a:r>
              <a:rPr lang="en-US" sz="2000" b="1" dirty="0">
                <a:latin typeface="+mn-lt"/>
              </a:rPr>
              <a:t>Strategic Partnerships </a:t>
            </a:r>
            <a:r>
              <a:rPr lang="en-US" sz="2000" dirty="0">
                <a:latin typeface="+mn-lt"/>
              </a:rPr>
              <a:t>- Foster Strategic Partnerships with the Community</a:t>
            </a:r>
            <a:endParaRPr lang="en-SG" sz="2000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Strategic Thrusts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01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391400" cy="7778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663300"/>
                </a:solidFill>
                <a:latin typeface="Arial" pitchFamily="34" charset="0"/>
              </a:rPr>
              <a:t>Critical Success Factors</a:t>
            </a:r>
          </a:p>
        </p:txBody>
      </p:sp>
      <p:sp>
        <p:nvSpPr>
          <p:cNvPr id="1160195" name="AutoShape 3"/>
          <p:cNvSpPr>
            <a:spLocks noChangeArrowheads="1"/>
          </p:cNvSpPr>
          <p:nvPr/>
        </p:nvSpPr>
        <p:spPr bwMode="auto">
          <a:xfrm rot="10800000">
            <a:off x="1516063" y="2133600"/>
            <a:ext cx="4608512" cy="3024188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34925" y="1762125"/>
            <a:ext cx="19446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003300"/>
                </a:solidFill>
              </a:rPr>
              <a:t>Deep Pedagogy</a:t>
            </a:r>
          </a:p>
        </p:txBody>
      </p:sp>
      <p:sp>
        <p:nvSpPr>
          <p:cNvPr id="1160197" name="Text Box 5"/>
          <p:cNvSpPr txBox="1">
            <a:spLocks noChangeArrowheads="1"/>
          </p:cNvSpPr>
          <p:nvPr/>
        </p:nvSpPr>
        <p:spPr bwMode="auto">
          <a:xfrm>
            <a:off x="5260975" y="1557338"/>
            <a:ext cx="226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00CC"/>
                </a:solidFill>
              </a:rPr>
              <a:t>Systemness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160198" name="Text Box 6"/>
          <p:cNvSpPr txBox="1">
            <a:spLocks noChangeArrowheads="1"/>
          </p:cNvSpPr>
          <p:nvPr/>
        </p:nvSpPr>
        <p:spPr bwMode="auto">
          <a:xfrm>
            <a:off x="2771775" y="5013325"/>
            <a:ext cx="2084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</p:txBody>
      </p:sp>
      <p:sp>
        <p:nvSpPr>
          <p:cNvPr id="1160199" name="Text Box 7"/>
          <p:cNvSpPr txBox="1">
            <a:spLocks noChangeArrowheads="1"/>
          </p:cNvSpPr>
          <p:nvPr/>
        </p:nvSpPr>
        <p:spPr bwMode="auto">
          <a:xfrm>
            <a:off x="2524125" y="2420938"/>
            <a:ext cx="2592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Successful School System</a:t>
            </a:r>
          </a:p>
        </p:txBody>
      </p:sp>
      <p:sp>
        <p:nvSpPr>
          <p:cNvPr id="1160200" name="Text Box 8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/>
              <a:t>Triangle of Success by Michael Fullan</a:t>
            </a:r>
          </a:p>
        </p:txBody>
      </p:sp>
      <p:sp>
        <p:nvSpPr>
          <p:cNvPr id="1160201" name="Text Box 9"/>
          <p:cNvSpPr txBox="1">
            <a:spLocks noChangeArrowheads="1"/>
          </p:cNvSpPr>
          <p:nvPr/>
        </p:nvSpPr>
        <p:spPr bwMode="auto">
          <a:xfrm>
            <a:off x="5435600" y="3573463"/>
            <a:ext cx="34559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u="sng"/>
              <a:t>Systemisation:</a:t>
            </a:r>
          </a:p>
          <a:p>
            <a:pPr eaLnBrk="1" hangingPunct="1">
              <a:buFontTx/>
              <a:buChar char="•"/>
            </a:pPr>
            <a:r>
              <a:rPr lang="en-US" sz="2800" b="1"/>
              <a:t>Best practices</a:t>
            </a:r>
          </a:p>
          <a:p>
            <a:pPr eaLnBrk="1" hangingPunct="1">
              <a:buFontTx/>
              <a:buChar char="•"/>
            </a:pPr>
            <a:r>
              <a:rPr lang="en-US" sz="2800" b="1"/>
              <a:t>Teacher learning</a:t>
            </a:r>
          </a:p>
          <a:p>
            <a:pPr lvl="1" eaLnBrk="1" hangingPunct="1">
              <a:buFontTx/>
              <a:buChar char="•"/>
            </a:pPr>
            <a:r>
              <a:rPr lang="en-US" sz="2800" b="1"/>
              <a:t>Collaborative professionalism</a:t>
            </a:r>
          </a:p>
          <a:p>
            <a:pPr eaLnBrk="1" hangingPunct="1"/>
            <a:endParaRPr lang="en-US" sz="2800" b="1"/>
          </a:p>
        </p:txBody>
      </p:sp>
      <p:sp>
        <p:nvSpPr>
          <p:cNvPr id="1160202" name="Line 10"/>
          <p:cNvSpPr>
            <a:spLocks noChangeShapeType="1"/>
          </p:cNvSpPr>
          <p:nvPr/>
        </p:nvSpPr>
        <p:spPr bwMode="auto">
          <a:xfrm>
            <a:off x="2698750" y="2133600"/>
            <a:ext cx="2449513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60203" name="Line 11"/>
          <p:cNvSpPr>
            <a:spLocks noChangeShapeType="1"/>
          </p:cNvSpPr>
          <p:nvPr/>
        </p:nvSpPr>
        <p:spPr bwMode="auto">
          <a:xfrm flipV="1">
            <a:off x="4356100" y="2781300"/>
            <a:ext cx="1223963" cy="158432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60204" name="Line 12"/>
          <p:cNvSpPr>
            <a:spLocks noChangeShapeType="1"/>
          </p:cNvSpPr>
          <p:nvPr/>
        </p:nvSpPr>
        <p:spPr bwMode="auto">
          <a:xfrm>
            <a:off x="2051050" y="2852738"/>
            <a:ext cx="1152525" cy="15113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Success Factors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734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6_ac_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62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0450" y="479425"/>
            <a:ext cx="7051675" cy="865188"/>
          </a:xfr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Arial" charset="0"/>
              </a:rPr>
              <a:t>Our </a:t>
            </a:r>
            <a:r>
              <a:rPr lang="en-US" b="1" dirty="0" err="1">
                <a:solidFill>
                  <a:srgbClr val="663300"/>
                </a:solidFill>
                <a:latin typeface="Arial" charset="0"/>
              </a:rPr>
              <a:t>Hillgrove</a:t>
            </a:r>
            <a:r>
              <a:rPr lang="en-US" b="1" dirty="0">
                <a:solidFill>
                  <a:srgbClr val="663300"/>
                </a:solidFill>
                <a:latin typeface="Arial" charset="0"/>
              </a:rPr>
              <a:t> Family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5905500" cy="226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Build a positive, family-like school climate:</a:t>
            </a:r>
          </a:p>
          <a:p>
            <a:pPr>
              <a:lnSpc>
                <a:spcPct val="90000"/>
              </a:lnSpc>
            </a:pPr>
            <a:r>
              <a:rPr lang="en-GB" sz="2400"/>
              <a:t>care for and respect each other</a:t>
            </a:r>
          </a:p>
          <a:p>
            <a:pPr>
              <a:lnSpc>
                <a:spcPct val="90000"/>
              </a:lnSpc>
            </a:pPr>
            <a:r>
              <a:rPr lang="en-GB" sz="2400"/>
              <a:t>feel supported and recognized</a:t>
            </a:r>
          </a:p>
          <a:p>
            <a:pPr>
              <a:lnSpc>
                <a:spcPct val="90000"/>
              </a:lnSpc>
            </a:pPr>
            <a:r>
              <a:rPr lang="en-GB" sz="2400"/>
              <a:t>students manage themselves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24525" y="410368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5508625" y="0"/>
            <a:ext cx="36353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/>
              <a:t>School Tone &amp; Culture</a:t>
            </a:r>
          </a:p>
        </p:txBody>
      </p:sp>
      <p:pic>
        <p:nvPicPr>
          <p:cNvPr id="12295" name="Picture 7" descr="DSC_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414463"/>
            <a:ext cx="2771775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1000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88" y="4437063"/>
            <a:ext cx="345757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DSC_0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700337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04025" y="4565650"/>
            <a:ext cx="2271713" cy="5191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3333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b="1">
                <a:solidFill>
                  <a:schemeClr val="accent1"/>
                </a:solidFill>
              </a:rPr>
              <a:t>Level Prog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78163" y="5630863"/>
            <a:ext cx="35814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FFCC00"/>
                </a:solidFill>
                <a:cs typeface="Arial" charset="0"/>
              </a:rPr>
              <a:t>Class Family Time / </a:t>
            </a:r>
          </a:p>
          <a:p>
            <a:r>
              <a:rPr lang="en-GB" sz="2400" b="1">
                <a:solidFill>
                  <a:srgbClr val="FFCC00"/>
                </a:solidFill>
                <a:cs typeface="Arial" charset="0"/>
              </a:rPr>
              <a:t>Circle Time </a:t>
            </a:r>
            <a:r>
              <a:rPr lang="en-GB" b="1">
                <a:solidFill>
                  <a:srgbClr val="FFCC00"/>
                </a:solidFill>
                <a:cs typeface="Arial" charset="0"/>
              </a:rPr>
              <a:t>(new in 2011)</a:t>
            </a:r>
            <a:endParaRPr lang="en-US" b="1">
              <a:solidFill>
                <a:srgbClr val="FFCC00"/>
              </a:solidFill>
              <a:cs typeface="Arial" charset="0"/>
            </a:endParaRPr>
          </a:p>
        </p:txBody>
      </p:sp>
      <p:pic>
        <p:nvPicPr>
          <p:cNvPr id="12300" name="Picture 12" descr="A6_ac_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0088"/>
            <a:ext cx="29876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3713" y="5949950"/>
            <a:ext cx="2133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993300"/>
                </a:solidFill>
                <a:cs typeface="Arial" charset="0"/>
              </a:rPr>
              <a:t>Praise Cards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27000" y="3284538"/>
            <a:ext cx="835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3300"/>
                </a:solidFill>
              </a:rPr>
              <a:t>Positive Behaviour Support - </a:t>
            </a:r>
            <a:r>
              <a:rPr lang="en-US" sz="2400"/>
              <a:t>teach socially desirable skills</a:t>
            </a:r>
          </a:p>
          <a:p>
            <a:r>
              <a:rPr lang="en-US" sz="2400" b="1">
                <a:solidFill>
                  <a:srgbClr val="663300"/>
                </a:solidFill>
              </a:rPr>
              <a:t>Discipline with Care and Fairness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5000" y="476250"/>
            <a:ext cx="6603504" cy="20447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663300"/>
                </a:solidFill>
              </a:rPr>
              <a:t>ST1: Academic Excellence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b="1" dirty="0">
              <a:solidFill>
                <a:srgbClr val="6633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 dirty="0">
              <a:solidFill>
                <a:srgbClr val="6633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663300"/>
                </a:solidFill>
              </a:rPr>
              <a:t>Offering a value-added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663300"/>
                </a:solidFill>
              </a:rPr>
              <a:t>academic education</a:t>
            </a:r>
          </a:p>
        </p:txBody>
      </p:sp>
      <p:pic>
        <p:nvPicPr>
          <p:cNvPr id="20483" name="Picture 3" descr="Hum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678363"/>
            <a:ext cx="3124144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ci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09" y="3717032"/>
            <a:ext cx="2103991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49" y="-27385"/>
            <a:ext cx="29524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27075"/>
            <a:ext cx="7772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i="1" dirty="0">
                <a:solidFill>
                  <a:srgbClr val="663300"/>
                </a:solidFill>
                <a:latin typeface="Arial" charset="0"/>
              </a:rPr>
              <a:t>What is </a:t>
            </a:r>
            <a:r>
              <a:rPr lang="en-US" sz="3600" b="1" i="1" dirty="0" smtClean="0">
                <a:solidFill>
                  <a:srgbClr val="663300"/>
                </a:solidFill>
                <a:latin typeface="Arial" charset="0"/>
              </a:rPr>
              <a:t>the </a:t>
            </a:r>
            <a:r>
              <a:rPr lang="en-US" sz="3600" b="1" i="1" dirty="0">
                <a:solidFill>
                  <a:srgbClr val="663300"/>
                </a:solidFill>
                <a:latin typeface="Arial" charset="0"/>
              </a:rPr>
              <a:t>end in mind?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28800"/>
            <a:ext cx="8228012" cy="44196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Love of Learning – passion in subjects, interest in further exploration</a:t>
            </a:r>
          </a:p>
          <a:p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Express pupils: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GCE ‘O’ Level Examination</a:t>
            </a:r>
          </a:p>
          <a:p>
            <a:pPr lvl="1"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For Normal (Academic) and Normal (Technical) pupils: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GCE ‘N’ Level Examination</a:t>
            </a:r>
          </a:p>
          <a:p>
            <a:pPr lvl="1"/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 dirty="0"/>
              <a:t>ST:1 Academic Excellence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/>
          </p:cNvSpPr>
          <p:nvPr>
            <p:ph type="body" idx="1"/>
          </p:nvPr>
        </p:nvSpPr>
        <p:spPr>
          <a:xfrm>
            <a:off x="611188" y="1628800"/>
            <a:ext cx="8532812" cy="3745011"/>
          </a:xfrm>
        </p:spPr>
        <p:txBody>
          <a:bodyPr/>
          <a:lstStyle/>
          <a:p>
            <a:pPr marL="0" indent="0">
              <a:spcBef>
                <a:spcPct val="40000"/>
              </a:spcBef>
              <a:buClr>
                <a:schemeClr val="tx1"/>
              </a:buClr>
              <a:buSzPct val="50000"/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Key Characteristics</a:t>
            </a: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4/5 year spiral curriculum</a:t>
            </a: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Differentiated instruction to cater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different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abilities</a:t>
            </a: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ICT to enhance collaborative &amp; self-directed learning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Target setting &amp; monitoring of achievement </a:t>
            </a: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Focus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study skills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 motivation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40000"/>
              </a:spcBef>
              <a:buClr>
                <a:schemeClr val="tx1"/>
              </a:buClr>
              <a:buSzPct val="50000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Assessment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Learning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856790"/>
            <a:ext cx="8964487" cy="6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663300"/>
                </a:solidFill>
              </a:rPr>
              <a:t>ST1: Academic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7" y="5694347"/>
            <a:ext cx="708352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ST1 Staff </a:t>
            </a:r>
            <a:r>
              <a:rPr lang="en-US" sz="2400" b="1" dirty="0" err="1" smtClean="0"/>
              <a:t>Trg</a:t>
            </a:r>
            <a:r>
              <a:rPr lang="en-US" sz="2400" dirty="0" smtClean="0"/>
              <a:t>: Lesson Study, Pedagogy &amp; Assessment, ICT, study skills &amp; student motivation</a:t>
            </a:r>
            <a:endParaRPr lang="en-SG" sz="2400" dirty="0"/>
          </a:p>
        </p:txBody>
      </p:sp>
      <p:pic>
        <p:nvPicPr>
          <p:cNvPr id="10" name="Picture 3" descr="Human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22" y="5445224"/>
            <a:ext cx="202497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ienc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597" y="3789040"/>
            <a:ext cx="11094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35528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58704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663300"/>
                </a:solidFill>
              </a:rPr>
              <a:t>GCE ‘O’ Level </a:t>
            </a:r>
            <a:r>
              <a:rPr lang="en-US" sz="3600" b="1" dirty="0" smtClean="0">
                <a:solidFill>
                  <a:srgbClr val="663300"/>
                </a:solidFill>
              </a:rPr>
              <a:t>Performance</a:t>
            </a:r>
            <a:endParaRPr lang="en-US" sz="4800" b="1" dirty="0">
              <a:solidFill>
                <a:srgbClr val="663300"/>
              </a:solidFill>
            </a:endParaRPr>
          </a:p>
        </p:txBody>
      </p:sp>
      <p:graphicFrame>
        <p:nvGraphicFramePr>
          <p:cNvPr id="43626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27063"/>
              </p:ext>
            </p:extLst>
          </p:nvPr>
        </p:nvGraphicFramePr>
        <p:xfrm>
          <a:off x="251520" y="1616192"/>
          <a:ext cx="8642350" cy="4333089"/>
        </p:xfrm>
        <a:graphic>
          <a:graphicData uri="http://schemas.openxmlformats.org/drawingml/2006/table">
            <a:tbl>
              <a:tblPr/>
              <a:tblGrid>
                <a:gridCol w="1349375"/>
                <a:gridCol w="2311400"/>
                <a:gridCol w="1065213"/>
                <a:gridCol w="2311400"/>
                <a:gridCol w="1604962"/>
              </a:tblGrid>
              <a:tr h="739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 4 Express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 5 Normal Academic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985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or more 'O' Level Passes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L1B5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or more 'O' Level Passes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L1B4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9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(87.6)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(21.0)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(44.1)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(24.1)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(88.8)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(20.6)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(43.8)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(24.3)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(80.3)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(23.3)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(47.2)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(22.7)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611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 denotes MOE defined comparable schools data provided by MOE SCAN</a:t>
            </a:r>
            <a:endParaRPr lang="en-SG" dirty="0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6596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6" y="332656"/>
            <a:ext cx="7772400" cy="1143000"/>
          </a:xfrm>
        </p:spPr>
        <p:txBody>
          <a:bodyPr/>
          <a:lstStyle/>
          <a:p>
            <a:pPr lvl="0" algn="ctr"/>
            <a:r>
              <a:rPr lang="en-GB" sz="3200" b="1" dirty="0" smtClean="0">
                <a:solidFill>
                  <a:srgbClr val="663300"/>
                </a:solidFill>
                <a:latin typeface="+mn-lt"/>
              </a:rPr>
              <a:t>Every School, a </a:t>
            </a:r>
            <a:r>
              <a:rPr lang="en-GB" sz="3200" b="1" dirty="0">
                <a:solidFill>
                  <a:srgbClr val="663300"/>
                </a:solidFill>
                <a:latin typeface="+mn-lt"/>
              </a:rPr>
              <a:t>Good </a:t>
            </a:r>
            <a:r>
              <a:rPr lang="en-GB" sz="3200" b="1" dirty="0" smtClean="0">
                <a:solidFill>
                  <a:srgbClr val="663300"/>
                </a:solidFill>
                <a:latin typeface="+mn-lt"/>
              </a:rPr>
              <a:t>School</a:t>
            </a:r>
            <a:endParaRPr lang="en-SG" sz="3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6768752" cy="4214093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 err="1" smtClean="0"/>
              <a:t>Hillgrove</a:t>
            </a:r>
            <a:r>
              <a:rPr lang="en-GB" sz="2400" b="1" dirty="0"/>
              <a:t> </a:t>
            </a:r>
            <a:r>
              <a:rPr lang="en-GB" sz="2400" b="1" dirty="0" smtClean="0"/>
              <a:t>is a Good School that …</a:t>
            </a:r>
          </a:p>
          <a:p>
            <a:pPr marL="0" lvl="0" indent="0">
              <a:buNone/>
            </a:pPr>
            <a:endParaRPr lang="en-GB" sz="2400" b="1" dirty="0" smtClean="0"/>
          </a:p>
          <a:p>
            <a:pPr lvl="0"/>
            <a:r>
              <a:rPr lang="en-GB" sz="2400" dirty="0" smtClean="0"/>
              <a:t>Cares for our </a:t>
            </a:r>
            <a:r>
              <a:rPr lang="en-GB" sz="2400" dirty="0"/>
              <a:t>students and knows their needs, interests and </a:t>
            </a:r>
            <a:r>
              <a:rPr lang="en-GB" sz="2400" dirty="0" smtClean="0"/>
              <a:t>strengths. </a:t>
            </a:r>
            <a:r>
              <a:rPr lang="en-GB" sz="2400" b="1" dirty="0" smtClean="0">
                <a:solidFill>
                  <a:srgbClr val="0070C0"/>
                </a:solidFill>
              </a:rPr>
              <a:t>(E.g. pupil profiling)</a:t>
            </a:r>
          </a:p>
          <a:p>
            <a:r>
              <a:rPr lang="en-GB" sz="2400" dirty="0" smtClean="0"/>
              <a:t>Tailors our </a:t>
            </a:r>
            <a:r>
              <a:rPr lang="en-GB" sz="2400" dirty="0"/>
              <a:t>approach, policies and programmes to motivate students to learn and </a:t>
            </a:r>
            <a:r>
              <a:rPr lang="en-GB" sz="2400" dirty="0" smtClean="0"/>
              <a:t>grow. </a:t>
            </a:r>
            <a:r>
              <a:rPr lang="en-GB" sz="2400" b="1" dirty="0" smtClean="0">
                <a:solidFill>
                  <a:srgbClr val="C00000"/>
                </a:solidFill>
              </a:rPr>
              <a:t>(E.g. character </a:t>
            </a:r>
            <a:r>
              <a:rPr lang="en-GB" sz="2400" b="1" dirty="0" err="1" smtClean="0">
                <a:solidFill>
                  <a:srgbClr val="C00000"/>
                </a:solidFill>
              </a:rPr>
              <a:t>devt</a:t>
            </a:r>
            <a:r>
              <a:rPr lang="en-GB" sz="2400" b="1" dirty="0" smtClean="0">
                <a:solidFill>
                  <a:srgbClr val="C00000"/>
                </a:solidFill>
              </a:rPr>
              <a:t>, AEM/EMs)</a:t>
            </a:r>
          </a:p>
          <a:p>
            <a:pPr lvl="0"/>
            <a:r>
              <a:rPr lang="en-GB" sz="2400" dirty="0" smtClean="0"/>
              <a:t>Is recognised </a:t>
            </a:r>
            <a:r>
              <a:rPr lang="en-GB" sz="2400" dirty="0"/>
              <a:t>for </a:t>
            </a:r>
            <a:r>
              <a:rPr lang="en-GB" sz="2400" dirty="0" smtClean="0"/>
              <a:t>our </a:t>
            </a:r>
            <a:r>
              <a:rPr lang="en-GB" sz="2400" dirty="0"/>
              <a:t>strengths and </a:t>
            </a:r>
            <a:r>
              <a:rPr lang="en-GB" sz="2400" dirty="0" smtClean="0"/>
              <a:t>value-adding </a:t>
            </a:r>
            <a:r>
              <a:rPr lang="en-GB" sz="2400" dirty="0"/>
              <a:t>to </a:t>
            </a:r>
            <a:r>
              <a:rPr lang="en-GB" sz="2400" dirty="0" smtClean="0"/>
              <a:t>students. </a:t>
            </a:r>
            <a:r>
              <a:rPr lang="en-GB" sz="2400" b="1" dirty="0" smtClean="0">
                <a:solidFill>
                  <a:srgbClr val="00863D"/>
                </a:solidFill>
              </a:rPr>
              <a:t>(E.g. Academic rigor, CCA &amp; Niche)</a:t>
            </a:r>
            <a:endParaRPr lang="en-GB" sz="2400" b="1" dirty="0">
              <a:solidFill>
                <a:srgbClr val="00863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r HENG Swee Ke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91" y="980703"/>
            <a:ext cx="1120143" cy="15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2475473"/>
            <a:ext cx="1691680" cy="1169551"/>
          </a:xfrm>
          <a:prstGeom prst="rect">
            <a:avLst/>
          </a:prstGeom>
          <a:solidFill>
            <a:srgbClr val="99CCFF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Minister for Education, Heng Swee </a:t>
            </a:r>
            <a:r>
              <a:rPr lang="en-US" sz="1400" dirty="0" err="1" smtClean="0"/>
              <a:t>Keat</a:t>
            </a:r>
            <a:r>
              <a:rPr lang="en-US" sz="1400" dirty="0"/>
              <a:t> </a:t>
            </a:r>
            <a:r>
              <a:rPr lang="en-US" sz="1400" dirty="0" smtClean="0"/>
              <a:t>at MOE Work Plan Seminar 2012</a:t>
            </a:r>
            <a:endParaRPr lang="en-SG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143702"/>
            <a:ext cx="2592288" cy="17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120038"/>
            <a:ext cx="2627784" cy="1751856"/>
          </a:xfrm>
          <a:prstGeom prst="rect">
            <a:avLst/>
          </a:prstGeom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A Good School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30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3792"/>
            <a:ext cx="7772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GCE ‘O’ Level Performance</a:t>
            </a:r>
            <a:endParaRPr lang="en-SG" sz="3600" b="1" dirty="0">
              <a:solidFill>
                <a:srgbClr val="6633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14055"/>
              </p:ext>
            </p:extLst>
          </p:nvPr>
        </p:nvGraphicFramePr>
        <p:xfrm>
          <a:off x="0" y="1556792"/>
          <a:ext cx="9144001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195"/>
                <a:gridCol w="2453269"/>
                <a:gridCol w="2378927"/>
                <a:gridCol w="2527610"/>
              </a:tblGrid>
              <a:tr h="55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Express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JC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Polytechnic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28.1%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(51.2)</a:t>
                      </a:r>
                      <a:endParaRPr lang="en-SG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58.7%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39.0%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(53.6)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72.5%</a:t>
                      </a:r>
                      <a:endParaRPr lang="en-SG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89.5%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(93.7)</a:t>
                      </a:r>
                      <a:endParaRPr lang="en-SG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4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45.0%</a:t>
                      </a:r>
                      <a:endParaRPr lang="en-SG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(Not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yet available)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78.5%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93.7%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(Not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yet available)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90322"/>
              </p:ext>
            </p:extLst>
          </p:nvPr>
        </p:nvGraphicFramePr>
        <p:xfrm>
          <a:off x="0" y="3885030"/>
          <a:ext cx="9144000" cy="254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87"/>
                <a:gridCol w="2448273"/>
                <a:gridCol w="2448271"/>
                <a:gridCol w="2483769"/>
              </a:tblGrid>
              <a:tr h="733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SG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N(A)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JC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Polytechnic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</a:tr>
              <a:tr h="4275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(9.6)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37.7%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5.8%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(8.7)</a:t>
                      </a:r>
                      <a:endParaRPr lang="en-SG" sz="16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27.5%</a:t>
                      </a:r>
                      <a:endParaRPr lang="en-SG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63.8%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(67.3)</a:t>
                      </a:r>
                      <a:endParaRPr lang="en-SG" sz="16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19.3%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(Not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yet available)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50.9%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78.9%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(Not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yet available)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453336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 denotes MOE defined comparable schools data provided by MOE SCAN</a:t>
            </a:r>
            <a:endParaRPr lang="en-SG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15157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59908"/>
              </p:ext>
            </p:extLst>
          </p:nvPr>
        </p:nvGraphicFramePr>
        <p:xfrm>
          <a:off x="35496" y="1507977"/>
          <a:ext cx="9108504" cy="4595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9393"/>
                <a:gridCol w="1130975"/>
                <a:gridCol w="1615681"/>
                <a:gridCol w="1272455"/>
              </a:tblGrid>
              <a:tr h="572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QSE Results</a:t>
                      </a:r>
                      <a:endParaRPr lang="en-SG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2010</a:t>
                      </a:r>
                      <a:endParaRPr lang="en-SG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2011</a:t>
                      </a:r>
                      <a:endParaRPr lang="en-SG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effectLst/>
                          <a:latin typeface="+mn-lt"/>
                        </a:rPr>
                        <a:t>2012</a:t>
                      </a:r>
                      <a:endParaRPr lang="en-SG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support for learning (Sec 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support for learning (Sec 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(2.9)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(2.9)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Practices (Sec 2)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(3.1)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(3.1)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Practices (Sec 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(3.1)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in learning (Sec 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(2.8)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(2.8)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(2.9)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620861">
                <a:tc>
                  <a:txBody>
                    <a:bodyPr/>
                    <a:lstStyle/>
                    <a:p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in learning (Sec 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(2.8)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(2.8)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(2.9)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034" y="622802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 denotes the national mean derived from all schools.</a:t>
            </a:r>
            <a:endParaRPr lang="en-S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41379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Student Perception of Learning</a:t>
            </a:r>
            <a:endParaRPr lang="en-SG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68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\\10.173.132.9\School Photos\2012\Prize giving c 23.10.12\Prize G C US by Neo\DSC_16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3929087"/>
            <a:ext cx="3484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798" y="404664"/>
            <a:ext cx="4320282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Principal’s Academic Award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94656"/>
            <a:ext cx="512445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    Encourage academic excellence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70% in overall marks for each term’s CA &amp; SA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Sec One ( Bronze 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Secondary Two (Silver)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Secondary Three (Gold)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Secondary Four /Five (Platinum)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7653" name="Picture 6" descr="PAA_Bro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433392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PAA_Sil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4333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PAA_G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35719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PAA_Silver"/>
          <p:cNvPicPr>
            <a:picLocks noChangeAspect="1" noChangeArrowheads="1"/>
          </p:cNvPicPr>
          <p:nvPr/>
        </p:nvPicPr>
        <p:blipFill>
          <a:blip r:embed="rId6">
            <a:lum bright="68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28099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0"/>
          <p:cNvSpPr>
            <a:spLocks noChangeArrowheads="1" noChangeShapeType="1" noTextEdit="1"/>
          </p:cNvSpPr>
          <p:nvPr/>
        </p:nvSpPr>
        <p:spPr bwMode="auto">
          <a:xfrm>
            <a:off x="5867400" y="6440760"/>
            <a:ext cx="4572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SG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Platinum</a:t>
            </a:r>
          </a:p>
        </p:txBody>
      </p:sp>
      <p:sp>
        <p:nvSpPr>
          <p:cNvPr id="19467" name="Rectangle 1"/>
          <p:cNvSpPr>
            <a:spLocks noChangeArrowheads="1"/>
          </p:cNvSpPr>
          <p:nvPr/>
        </p:nvSpPr>
        <p:spPr bwMode="auto">
          <a:xfrm>
            <a:off x="5911850" y="1193824"/>
            <a:ext cx="2944813" cy="7016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accent4"/>
                </a:solidFill>
              </a:rPr>
              <a:t>40 recipients in 2012</a:t>
            </a:r>
          </a:p>
        </p:txBody>
      </p:sp>
      <p:pic>
        <p:nvPicPr>
          <p:cNvPr id="27659" name="Picture 15" descr="\\10.173.132.9\School Photos\2012\Prize giving c 23.10.12\Prize G C US by Neo\DSC_16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1806599"/>
            <a:ext cx="29448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2947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1784"/>
            <a:ext cx="7772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2013 Careers Day (Sec 2-5)</a:t>
            </a:r>
            <a:endParaRPr lang="en-SG" sz="36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5800" y="1556792"/>
            <a:ext cx="77724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None/>
            </a:pPr>
            <a:r>
              <a:rPr lang="en-US" sz="3200" b="1" dirty="0" smtClean="0"/>
              <a:t>Aim: </a:t>
            </a:r>
            <a:r>
              <a:rPr lang="en-US" sz="3200" dirty="0" smtClean="0"/>
              <a:t>Professionals </a:t>
            </a:r>
            <a:r>
              <a:rPr lang="en-US" sz="3200" dirty="0"/>
              <a:t>from a variety of fields invited to speak about their </a:t>
            </a:r>
            <a:r>
              <a:rPr lang="en-US" sz="3200" dirty="0" smtClean="0"/>
              <a:t>work</a:t>
            </a:r>
          </a:p>
          <a:p>
            <a:pPr marL="114300" indent="0">
              <a:buNone/>
            </a:pPr>
            <a:r>
              <a:rPr lang="en-US" sz="3200" b="1" dirty="0" smtClean="0"/>
              <a:t>Date: </a:t>
            </a:r>
            <a:r>
              <a:rPr lang="en-US" sz="3200" dirty="0" smtClean="0"/>
              <a:t>23 May 2013</a:t>
            </a: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571500" indent="-457200">
              <a:buAutoNum type="arabicPeriod"/>
            </a:pPr>
            <a:r>
              <a:rPr lang="en-US" sz="3100" dirty="0" smtClean="0"/>
              <a:t>Aviation Engineering </a:t>
            </a:r>
          </a:p>
          <a:p>
            <a:pPr marL="571500" indent="-457200">
              <a:buAutoNum type="arabicPeriod"/>
            </a:pPr>
            <a:r>
              <a:rPr lang="en-US" sz="3100" dirty="0"/>
              <a:t>Maritime </a:t>
            </a:r>
            <a:r>
              <a:rPr lang="en-US" sz="3100" dirty="0" smtClean="0"/>
              <a:t>Engineering</a:t>
            </a:r>
          </a:p>
          <a:p>
            <a:pPr marL="571500" indent="-457200">
              <a:buAutoNum type="arabicPeriod"/>
            </a:pPr>
            <a:r>
              <a:rPr lang="en-US" sz="3100" dirty="0"/>
              <a:t>Pharmaceutical Sciences</a:t>
            </a:r>
            <a:r>
              <a:rPr lang="en-US" sz="3100" dirty="0" smtClean="0"/>
              <a:t> </a:t>
            </a:r>
          </a:p>
          <a:p>
            <a:pPr marL="571500" indent="-457200">
              <a:buAutoNum type="arabicPeriod"/>
            </a:pPr>
            <a:r>
              <a:rPr lang="en-US" sz="3100" dirty="0" smtClean="0"/>
              <a:t>Entrepreneurship and Business Management</a:t>
            </a:r>
          </a:p>
          <a:p>
            <a:pPr marL="571500" indent="-457200">
              <a:buAutoNum type="arabicPeriod"/>
            </a:pPr>
            <a:r>
              <a:rPr lang="en-US" sz="3100" dirty="0" smtClean="0"/>
              <a:t>Digital </a:t>
            </a:r>
            <a:r>
              <a:rPr lang="en-US" sz="3100" dirty="0"/>
              <a:t>Media and </a:t>
            </a:r>
            <a:r>
              <a:rPr lang="en-US" sz="3100" dirty="0" err="1" smtClean="0"/>
              <a:t>Infocomm</a:t>
            </a:r>
            <a:endParaRPr lang="en-US" sz="3100" dirty="0" smtClean="0"/>
          </a:p>
          <a:p>
            <a:pPr marL="571500" indent="-457200">
              <a:buAutoNum type="arabicPeriod"/>
            </a:pPr>
            <a:r>
              <a:rPr lang="en-US" sz="3100" dirty="0" smtClean="0"/>
              <a:t>Hospitality</a:t>
            </a:r>
          </a:p>
          <a:p>
            <a:pPr marL="571500" indent="-457200">
              <a:buFont typeface="Wingdings" pitchFamily="2" charset="2"/>
              <a:buAutoNum type="arabicPeriod"/>
            </a:pPr>
            <a:r>
              <a:rPr lang="en-US" sz="3100" dirty="0"/>
              <a:t>Sports, Health and Leisure</a:t>
            </a:r>
          </a:p>
          <a:p>
            <a:pPr marL="571500" indent="-457200">
              <a:buAutoNum type="arabicPeriod"/>
            </a:pPr>
            <a:r>
              <a:rPr lang="en-US" sz="3100" dirty="0" smtClean="0"/>
              <a:t>Psychology</a:t>
            </a:r>
          </a:p>
          <a:p>
            <a:pPr marL="571500" indent="-457200">
              <a:buAutoNum type="arabicPeriod"/>
            </a:pPr>
            <a:r>
              <a:rPr lang="en-US" sz="3100" dirty="0" smtClean="0"/>
              <a:t>Law Enforcement</a:t>
            </a:r>
            <a:endParaRPr lang="en-SG" sz="3100" dirty="0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Academic Excellence</a:t>
            </a:r>
          </a:p>
        </p:txBody>
      </p:sp>
    </p:spTree>
    <p:extLst>
      <p:ext uri="{BB962C8B-B14F-4D97-AF65-F5344CB8AC3E}">
        <p14:creationId xmlns:p14="http://schemas.microsoft.com/office/powerpoint/2010/main" val="4198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10"/>
          <a:stretch/>
        </p:blipFill>
        <p:spPr bwMode="auto">
          <a:xfrm>
            <a:off x="4611461" y="3224570"/>
            <a:ext cx="4497044" cy="33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5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Installation of 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Anti-Glare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F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ilm </a:t>
            </a:r>
            <a:b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</a:b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to Windows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in 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All Classrooms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66" t="6008" r="4043" b="13886"/>
          <a:stretch/>
        </p:blipFill>
        <p:spPr bwMode="auto">
          <a:xfrm>
            <a:off x="107344" y="3232636"/>
            <a:ext cx="4392648" cy="33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92125" y="2014538"/>
            <a:ext cx="804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dirty="0" smtClean="0">
                <a:latin typeface="Arial" charset="0"/>
                <a:cs typeface="Arial" charset="0"/>
              </a:rPr>
              <a:t>.</a:t>
            </a:r>
            <a:endParaRPr lang="en-SG" dirty="0">
              <a:latin typeface="Arial" charset="0"/>
              <a:cs typeface="Arial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547664" y="3409836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dirty="0"/>
              <a:t>Before</a:t>
            </a:r>
            <a:endParaRPr lang="en-SG" sz="2800" b="1" dirty="0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127576" y="3350096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dirty="0"/>
              <a:t>After</a:t>
            </a:r>
            <a:endParaRPr lang="en-SG" sz="2800" b="1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Learning Environment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3071" y="1634024"/>
            <a:ext cx="83534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Block out glare from sunlight - difficult to read from board or projector screen.</a:t>
            </a:r>
          </a:p>
          <a:p>
            <a:pPr>
              <a:buFontTx/>
              <a:buChar char="•"/>
            </a:pPr>
            <a:r>
              <a:rPr lang="en-US" sz="2400" dirty="0" smtClean="0"/>
              <a:t>Reduce classroom temperature to make it more conducive for learning.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96944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New 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Acrylic Whiteboard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for 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attendance, homework, assessments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&amp; </a:t>
            </a:r>
            <a:r>
              <a:rPr lang="en-US" sz="32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objectives</a:t>
            </a:r>
            <a:endParaRPr lang="en-SG" sz="3200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pic>
        <p:nvPicPr>
          <p:cNvPr id="5123" name="Picture 4" descr="F:\Picture\Work Improvement\DSCN3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996" y="3215681"/>
            <a:ext cx="4508894" cy="338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F:\Picture\Work Improvement\DSCN3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3212976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307232" y="314096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Before</a:t>
            </a:r>
            <a:endParaRPr lang="en-SG" sz="2800" b="1" dirty="0">
              <a:latin typeface="Arial" charset="0"/>
              <a:cs typeface="Arial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012160" y="314096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After</a:t>
            </a:r>
            <a:endParaRPr lang="en-SG" sz="2800" b="1" dirty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651500" y="0"/>
            <a:ext cx="3492500" cy="6207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1900" b="1"/>
              <a:t>ST:1 Learning Environment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3071" y="1715324"/>
            <a:ext cx="8353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Enable teachers to state attendance, subject targets, lesson objectives, homework, upcoming tests/exams.</a:t>
            </a:r>
          </a:p>
          <a:p>
            <a:pPr>
              <a:buFontTx/>
              <a:buChar char="•"/>
            </a:pPr>
            <a:r>
              <a:rPr lang="en-US" sz="2400" dirty="0" smtClean="0"/>
              <a:t>Students to check board to take responsibility for learning.</a:t>
            </a:r>
          </a:p>
        </p:txBody>
      </p:sp>
    </p:spTree>
    <p:extLst>
      <p:ext uri="{BB962C8B-B14F-4D97-AF65-F5344CB8AC3E}">
        <p14:creationId xmlns:p14="http://schemas.microsoft.com/office/powerpoint/2010/main" val="2875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24" y="621159"/>
            <a:ext cx="6084168" cy="2663825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663300"/>
                </a:solidFill>
              </a:rPr>
              <a:t>ST2: Holistic Development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en-US" b="1" dirty="0">
              <a:solidFill>
                <a:srgbClr val="663300"/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en-US" b="1" dirty="0">
              <a:solidFill>
                <a:srgbClr val="663300"/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663300"/>
                </a:solidFill>
              </a:rPr>
              <a:t>Promoting character building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663300"/>
                </a:solidFill>
              </a:rPr>
              <a:t>and leadership</a:t>
            </a:r>
          </a:p>
        </p:txBody>
      </p:sp>
      <p:pic>
        <p:nvPicPr>
          <p:cNvPr id="25603" name="Picture 3" descr="DSC_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99904"/>
            <a:ext cx="3491879" cy="22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Volleyb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50" y="4564880"/>
            <a:ext cx="3440390" cy="22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900956" cy="684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62571"/>
            <a:ext cx="8280920" cy="43867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Key Characteristics</a:t>
            </a:r>
          </a:p>
          <a:p>
            <a:r>
              <a:rPr lang="en-US" sz="2400" dirty="0"/>
              <a:t>Restorative </a:t>
            </a:r>
            <a:r>
              <a:rPr lang="en-US" sz="2400" dirty="0" smtClean="0"/>
              <a:t>Culture teaches values &amp; builds relationships</a:t>
            </a:r>
          </a:p>
          <a:p>
            <a:r>
              <a:rPr lang="en-US" sz="2400" dirty="0" smtClean="0"/>
              <a:t>Structured CCA </a:t>
            </a:r>
            <a:r>
              <a:rPr lang="en-US" sz="2400" dirty="0" err="1" smtClean="0"/>
              <a:t>prog</a:t>
            </a:r>
            <a:r>
              <a:rPr lang="en-US" sz="2400" dirty="0" smtClean="0"/>
              <a:t> with strong performance results</a:t>
            </a:r>
          </a:p>
          <a:p>
            <a:r>
              <a:rPr lang="en-US" sz="2400" dirty="0" smtClean="0"/>
              <a:t>Vibrant Arts culture </a:t>
            </a:r>
          </a:p>
          <a:p>
            <a:r>
              <a:rPr lang="en-US" sz="2400" dirty="0" smtClean="0"/>
              <a:t>Emerging Niche in Flight &amp; Aviation</a:t>
            </a:r>
          </a:p>
          <a:p>
            <a:r>
              <a:rPr lang="en-US" sz="2400" dirty="0" smtClean="0"/>
              <a:t>Expanding student leadership structure</a:t>
            </a:r>
          </a:p>
          <a:p>
            <a:r>
              <a:rPr lang="en-US" sz="2400" dirty="0" smtClean="0"/>
              <a:t>Int’l </a:t>
            </a:r>
            <a:r>
              <a:rPr lang="en-US" sz="2400" dirty="0"/>
              <a:t>&amp; Level </a:t>
            </a:r>
            <a:r>
              <a:rPr lang="en-US" sz="2400" dirty="0" err="1"/>
              <a:t>Progs</a:t>
            </a:r>
            <a:r>
              <a:rPr lang="en-US" sz="2400" dirty="0"/>
              <a:t> </a:t>
            </a:r>
            <a:r>
              <a:rPr lang="en-US" sz="2400" dirty="0" smtClean="0"/>
              <a:t>develop </a:t>
            </a:r>
            <a:r>
              <a:rPr lang="en-US" sz="2400" dirty="0"/>
              <a:t>21</a:t>
            </a:r>
            <a:r>
              <a:rPr lang="en-US" sz="2400" baseline="30000" dirty="0"/>
              <a:t>st</a:t>
            </a:r>
            <a:r>
              <a:rPr lang="en-US" sz="2400" dirty="0"/>
              <a:t> century competencies  </a:t>
            </a:r>
          </a:p>
          <a:p>
            <a:endParaRPr lang="en-SG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640960" cy="6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663300"/>
                </a:solidFill>
              </a:rPr>
              <a:t>ST2: Holistic Development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576416"/>
            <a:ext cx="2195737" cy="1281584"/>
          </a:xfrm>
          <a:prstGeom prst="rect">
            <a:avLst/>
          </a:prstGeom>
          <a:noFill/>
          <a:ln w="9525">
            <a:solidFill>
              <a:schemeClr val="accent6">
                <a:lumMod val="75000"/>
                <a:alpha val="12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s8517094e\Desktop\Concert Photos\IMG_2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5576416"/>
            <a:ext cx="1923648" cy="12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989" y="5576416"/>
            <a:ext cx="2078589" cy="128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F:\Sec3 Camp 2012\presentation\DSCF7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576415"/>
            <a:ext cx="1891523" cy="128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4941168"/>
            <a:ext cx="795637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ST2 Staff </a:t>
            </a:r>
            <a:r>
              <a:rPr lang="en-US" sz="2400" b="1" dirty="0" err="1" smtClean="0"/>
              <a:t>Trg</a:t>
            </a:r>
            <a:r>
              <a:rPr lang="en-US" sz="2400" dirty="0" smtClean="0"/>
              <a:t>: RP, SEL </a:t>
            </a:r>
            <a:r>
              <a:rPr lang="en-US" sz="2400" dirty="0" err="1" smtClean="0"/>
              <a:t>devt</a:t>
            </a:r>
            <a:r>
              <a:rPr lang="en-US" sz="2400" dirty="0" smtClean="0"/>
              <a:t>, CCA </a:t>
            </a:r>
            <a:r>
              <a:rPr lang="en-US" sz="2400" dirty="0" err="1" smtClean="0"/>
              <a:t>trg</a:t>
            </a:r>
            <a:r>
              <a:rPr lang="en-US" sz="2400" dirty="0" smtClean="0"/>
              <a:t>, awareness of F&amp;A</a:t>
            </a:r>
            <a:endParaRPr lang="en-SG" sz="2400" dirty="0"/>
          </a:p>
        </p:txBody>
      </p:sp>
      <p:sp>
        <p:nvSpPr>
          <p:cNvPr id="13" name="Rectangle 16"/>
          <p:cNvSpPr>
            <a:spLocks/>
          </p:cNvSpPr>
          <p:nvPr/>
        </p:nvSpPr>
        <p:spPr bwMode="auto">
          <a:xfrm>
            <a:off x="5940425" y="0"/>
            <a:ext cx="32035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 smtClean="0"/>
              <a:t>ST2: Holistic </a:t>
            </a:r>
            <a:r>
              <a:rPr lang="en-US" sz="2200" b="1" dirty="0" err="1" smtClean="0"/>
              <a:t>Devt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537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1750" y="1330325"/>
            <a:ext cx="5184775" cy="4724400"/>
            <a:chOff x="3780" y="2624"/>
            <a:chExt cx="8640" cy="7200"/>
          </a:xfrm>
        </p:grpSpPr>
        <p:sp>
          <p:nvSpPr>
            <p:cNvPr id="17419" name="AutoShape 3"/>
            <p:cNvSpPr>
              <a:spLocks noChangeArrowheads="1"/>
            </p:cNvSpPr>
            <p:nvPr/>
          </p:nvSpPr>
          <p:spPr bwMode="auto">
            <a:xfrm>
              <a:off x="3780" y="2624"/>
              <a:ext cx="8640" cy="7200"/>
            </a:xfrm>
            <a:prstGeom prst="triangle">
              <a:avLst>
                <a:gd name="adj" fmla="val 50000"/>
              </a:avLst>
            </a:prstGeom>
            <a:solidFill>
              <a:srgbClr val="CCFF99"/>
            </a:solidFill>
            <a:ln w="762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5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7420" name="Freeform 4"/>
            <p:cNvSpPr>
              <a:spLocks/>
            </p:cNvSpPr>
            <p:nvPr/>
          </p:nvSpPr>
          <p:spPr bwMode="auto">
            <a:xfrm>
              <a:off x="4950" y="7844"/>
              <a:ext cx="6290" cy="10"/>
            </a:xfrm>
            <a:custGeom>
              <a:avLst/>
              <a:gdLst>
                <a:gd name="T0" fmla="*/ 0 w 6290"/>
                <a:gd name="T1" fmla="*/ 10 h 10"/>
                <a:gd name="T2" fmla="*/ 6290 w 6290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90" h="10">
                  <a:moveTo>
                    <a:pt x="0" y="10"/>
                  </a:moveTo>
                  <a:lnTo>
                    <a:pt x="6290" y="0"/>
                  </a:lnTo>
                </a:path>
              </a:pathLst>
            </a:custGeom>
            <a:solidFill>
              <a:srgbClr val="CCFF99"/>
            </a:solidFill>
            <a:ln w="762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7421" name="Freeform 5"/>
            <p:cNvSpPr>
              <a:spLocks/>
            </p:cNvSpPr>
            <p:nvPr/>
          </p:nvSpPr>
          <p:spPr bwMode="auto">
            <a:xfrm>
              <a:off x="6150" y="5854"/>
              <a:ext cx="3900" cy="10"/>
            </a:xfrm>
            <a:custGeom>
              <a:avLst/>
              <a:gdLst>
                <a:gd name="T0" fmla="*/ 0 w 3900"/>
                <a:gd name="T1" fmla="*/ 10 h 10"/>
                <a:gd name="T2" fmla="*/ 3900 w 3900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00" h="10">
                  <a:moveTo>
                    <a:pt x="0" y="10"/>
                  </a:moveTo>
                  <a:lnTo>
                    <a:pt x="3900" y="0"/>
                  </a:lnTo>
                </a:path>
              </a:pathLst>
            </a:custGeom>
            <a:solidFill>
              <a:srgbClr val="CCFF99"/>
            </a:solidFill>
            <a:ln w="762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35013" y="4775200"/>
            <a:ext cx="36718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2000" b="1">
                <a:ea typeface="SimSun" pitchFamily="2" charset="-122"/>
                <a:cs typeface="Arial" charset="0"/>
              </a:rPr>
              <a:t>Primary Prevention - </a:t>
            </a:r>
            <a:r>
              <a:rPr lang="en-US" sz="2000">
                <a:ea typeface="SimSun" pitchFamily="2" charset="-122"/>
                <a:cs typeface="Arial" charset="0"/>
              </a:rPr>
              <a:t>Provide guidance and behaviour support to all students</a:t>
            </a:r>
          </a:p>
          <a:p>
            <a:pPr algn="ctr" eaLnBrk="1" hangingPunct="1"/>
            <a:r>
              <a:rPr lang="en-US" sz="2000" b="1">
                <a:latin typeface="Tahoma" pitchFamily="34" charset="0"/>
                <a:ea typeface="SimSun" pitchFamily="2" charset="-122"/>
                <a:cs typeface="Arial" charset="0"/>
              </a:rPr>
              <a:t>(Strengthening and reaffirming relationships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003300" y="3455988"/>
            <a:ext cx="32400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2000" b="1">
                <a:ea typeface="SimSun" pitchFamily="2" charset="-122"/>
                <a:cs typeface="Arial" charset="0"/>
              </a:rPr>
              <a:t>Secondary Prevention</a:t>
            </a:r>
          </a:p>
          <a:p>
            <a:pPr algn="ctr" eaLnBrk="1" hangingPunct="1"/>
            <a:r>
              <a:rPr lang="en-US" altLang="zh-CN" sz="2000">
                <a:ea typeface="SimSun" pitchFamily="2" charset="-122"/>
                <a:cs typeface="Arial" charset="0"/>
              </a:rPr>
              <a:t>G</a:t>
            </a:r>
            <a:r>
              <a:rPr lang="en-US" sz="2000">
                <a:ea typeface="SimSun" pitchFamily="2" charset="-122"/>
                <a:cs typeface="Arial" charset="0"/>
              </a:rPr>
              <a:t>roup behaviour support for at-risk students</a:t>
            </a:r>
          </a:p>
          <a:p>
            <a:pPr algn="ctr" eaLnBrk="1" hangingPunct="1"/>
            <a:r>
              <a:rPr lang="en-US" sz="2000" b="1">
                <a:ea typeface="SimSun" pitchFamily="2" charset="-122"/>
                <a:cs typeface="Arial" charset="0"/>
              </a:rPr>
              <a:t>(building relationships)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258888" y="1576388"/>
            <a:ext cx="26654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2000" b="1">
                <a:ea typeface="SimSun" pitchFamily="2" charset="-122"/>
                <a:cs typeface="Arial" charset="0"/>
              </a:rPr>
              <a:t>Tertiary Prevention - I</a:t>
            </a:r>
            <a:r>
              <a:rPr lang="en-US" sz="2000">
                <a:ea typeface="SimSun" pitchFamily="2" charset="-122"/>
                <a:cs typeface="Arial" charset="0"/>
              </a:rPr>
              <a:t>ndividual and high-intensity support for high-risk students </a:t>
            </a:r>
            <a:r>
              <a:rPr lang="en-US" sz="2000" b="1">
                <a:ea typeface="SimSun" pitchFamily="2" charset="-122"/>
                <a:cs typeface="Arial" charset="0"/>
              </a:rPr>
              <a:t>(</a:t>
            </a:r>
            <a:r>
              <a:rPr lang="en-US" b="1">
                <a:ea typeface="SimSun" pitchFamily="2" charset="-122"/>
                <a:cs typeface="Arial" charset="0"/>
              </a:rPr>
              <a:t>Repairing relationships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467544" y="657383"/>
            <a:ext cx="832720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663300"/>
                </a:solidFill>
                <a:latin typeface="Arial" pitchFamily="34" charset="0"/>
              </a:rPr>
              <a:t>Restorative Culture </a:t>
            </a:r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@ </a:t>
            </a:r>
            <a:r>
              <a:rPr lang="en-US" sz="3600" b="1" dirty="0" err="1">
                <a:solidFill>
                  <a:srgbClr val="663300"/>
                </a:solidFill>
                <a:latin typeface="+mn-lt"/>
              </a:rPr>
              <a:t>Hillgrove</a:t>
            </a:r>
            <a:endParaRPr lang="en-US" sz="36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10247" name="Rectangle 10"/>
          <p:cNvSpPr>
            <a:spLocks noGrp="1"/>
          </p:cNvSpPr>
          <p:nvPr>
            <p:ph idx="1"/>
          </p:nvPr>
        </p:nvSpPr>
        <p:spPr>
          <a:xfrm>
            <a:off x="4751388" y="4732338"/>
            <a:ext cx="4211637" cy="1123950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CME, PC </a:t>
            </a:r>
            <a:r>
              <a:rPr lang="en-US" sz="2200" dirty="0" err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Prog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, CIP </a:t>
            </a:r>
            <a:r>
              <a:rPr lang="en-US" sz="2200" dirty="0" err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Prog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, Circle Time, Level Merit System, PRAISE Cards, Commendation Awards </a:t>
            </a: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4859338" y="3298825"/>
            <a:ext cx="360045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Outreach Prog, Service-Learning Club, NA/NT SEL Prog, Outdoor Programme for NT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230688" y="1752600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Parent-teacher collaboration, regular counselling by FTSC, Enhanced STEP Up Prog Service B, </a:t>
            </a:r>
          </a:p>
        </p:txBody>
      </p:sp>
      <p:sp>
        <p:nvSpPr>
          <p:cNvPr id="644109" name="Rectangle 13"/>
          <p:cNvSpPr>
            <a:spLocks noChangeArrowheads="1"/>
          </p:cNvSpPr>
          <p:nvPr/>
        </p:nvSpPr>
        <p:spPr bwMode="auto">
          <a:xfrm>
            <a:off x="152400" y="1066800"/>
            <a:ext cx="8642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6012160" y="0"/>
            <a:ext cx="3131840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</a:t>
            </a:r>
            <a:r>
              <a:rPr lang="en-US" b="1" dirty="0" smtClean="0"/>
              <a:t>Restorative Culture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764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01042" y="1484784"/>
            <a:ext cx="3050878" cy="3508375"/>
          </a:xfrm>
        </p:spPr>
        <p:txBody>
          <a:bodyPr rtlCol="0">
            <a:noAutofit/>
          </a:bodyPr>
          <a:lstStyle/>
          <a:p>
            <a:pPr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	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 smtClean="0">
                <a:ea typeface="ＭＳ Ｐゴシック" pitchFamily="34" charset="-128"/>
              </a:rPr>
              <a:t>Key Goals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Building relationships,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Preserving relationships,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Restoring relationships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6864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663300"/>
                </a:solidFill>
                <a:latin typeface="Arial" pitchFamily="34" charset="0"/>
              </a:rPr>
              <a:t>Restorative Culture @ </a:t>
            </a:r>
            <a:r>
              <a:rPr lang="en-US" sz="3600" b="1" dirty="0" err="1" smtClean="0">
                <a:solidFill>
                  <a:srgbClr val="663300"/>
                </a:solidFill>
                <a:latin typeface="Arial" pitchFamily="34" charset="0"/>
              </a:rPr>
              <a:t>Hillgrove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6012160" y="0"/>
            <a:ext cx="3131840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</a:t>
            </a:r>
            <a:r>
              <a:rPr lang="en-US" b="1" dirty="0" smtClean="0"/>
              <a:t>Restorative Culture</a:t>
            </a:r>
            <a:endParaRPr lang="en-US" b="1" dirty="0"/>
          </a:p>
        </p:txBody>
      </p:sp>
      <p:pic>
        <p:nvPicPr>
          <p:cNvPr id="5" name="Picture 5" descr="The Social Discipline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79" y="1916832"/>
            <a:ext cx="4833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39952" y="6444044"/>
            <a:ext cx="5070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smtClean="0"/>
              <a:t>Source: </a:t>
            </a:r>
            <a:r>
              <a:rPr lang="en-US" b="1" dirty="0" smtClean="0"/>
              <a:t>Intl Institute for Restorative Practice</a:t>
            </a:r>
            <a:endParaRPr lang="en-US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89783" y="5373216"/>
            <a:ext cx="2200539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Social Discipline Window</a:t>
            </a:r>
            <a:endParaRPr lang="en-US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Established to meet educational needs of children from Bukit Gombak, Bukit </a:t>
            </a:r>
            <a:r>
              <a:rPr lang="en-US" sz="2400" dirty="0" err="1" smtClean="0"/>
              <a:t>Batok</a:t>
            </a:r>
            <a:endParaRPr lang="en-US" sz="2400" dirty="0" smtClean="0"/>
          </a:p>
          <a:p>
            <a:r>
              <a:rPr lang="en-US" sz="2400" dirty="0" smtClean="0"/>
              <a:t>Founded </a:t>
            </a:r>
            <a:r>
              <a:rPr lang="en-US" sz="2400" dirty="0"/>
              <a:t>in 2001 with 277 pupils - shared premises with </a:t>
            </a:r>
            <a:r>
              <a:rPr lang="en-US" sz="2400" dirty="0" err="1"/>
              <a:t>Yusof</a:t>
            </a:r>
            <a:r>
              <a:rPr lang="en-US" sz="2400" dirty="0"/>
              <a:t> </a:t>
            </a:r>
            <a:r>
              <a:rPr lang="en-US" sz="2400" dirty="0" err="1"/>
              <a:t>Ishak</a:t>
            </a:r>
            <a:r>
              <a:rPr lang="en-US" sz="2400" dirty="0"/>
              <a:t> Secondary School. </a:t>
            </a:r>
          </a:p>
          <a:p>
            <a:r>
              <a:rPr lang="en-US" sz="2400" dirty="0"/>
              <a:t>Moved to present location along Bukit </a:t>
            </a:r>
            <a:r>
              <a:rPr lang="en-US" sz="2400" dirty="0" err="1"/>
              <a:t>Batok</a:t>
            </a:r>
            <a:r>
              <a:rPr lang="en-US" sz="2400" dirty="0"/>
              <a:t> Street 52 on 2nd February 2002. </a:t>
            </a:r>
          </a:p>
          <a:p>
            <a:r>
              <a:rPr lang="en-US" sz="2400" dirty="0"/>
              <a:t>In </a:t>
            </a:r>
            <a:r>
              <a:rPr lang="en-US" sz="2400" dirty="0" smtClean="0"/>
              <a:t>2013 </a:t>
            </a:r>
            <a:r>
              <a:rPr lang="en-US" sz="2400" dirty="0"/>
              <a:t>- 1,175 pupils in 32 classes. 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Principal - Mr Kenneth Lee, assumed office on 15 Dec </a:t>
            </a:r>
            <a:r>
              <a:rPr lang="en-US" sz="2400" dirty="0" smtClean="0"/>
              <a:t>2008</a:t>
            </a:r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341784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School History</a:t>
            </a:r>
            <a:endParaRPr lang="en-SG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School </a:t>
            </a:r>
            <a:r>
              <a:rPr lang="en-US" sz="2000" b="1" dirty="0" smtClean="0"/>
              <a:t>History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55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/>
          </p:cNvSpPr>
          <p:nvPr>
            <p:ph type="title"/>
          </p:nvPr>
        </p:nvSpPr>
        <p:spPr>
          <a:xfrm>
            <a:off x="683394" y="1514872"/>
            <a:ext cx="3384550" cy="7620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3-Tier Student Management System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50825" y="5127625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Level One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1292225" y="1376363"/>
            <a:ext cx="6519863" cy="4860925"/>
            <a:chOff x="3780" y="2624"/>
            <a:chExt cx="8640" cy="7200"/>
          </a:xfrm>
        </p:grpSpPr>
        <p:sp>
          <p:nvSpPr>
            <p:cNvPr id="342021" name="AutoShape 5"/>
            <p:cNvSpPr>
              <a:spLocks noChangeArrowheads="1"/>
            </p:cNvSpPr>
            <p:nvPr/>
          </p:nvSpPr>
          <p:spPr bwMode="auto">
            <a:xfrm>
              <a:off x="3780" y="2624"/>
              <a:ext cx="8640" cy="7200"/>
            </a:xfrm>
            <a:prstGeom prst="triangle">
              <a:avLst>
                <a:gd name="adj" fmla="val 50000"/>
              </a:avLst>
            </a:prstGeom>
            <a:solidFill>
              <a:srgbClr val="CCFF99"/>
            </a:solidFill>
            <a:ln w="762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342022" name="Freeform 6"/>
            <p:cNvSpPr>
              <a:spLocks/>
            </p:cNvSpPr>
            <p:nvPr/>
          </p:nvSpPr>
          <p:spPr bwMode="auto">
            <a:xfrm>
              <a:off x="4950" y="7844"/>
              <a:ext cx="6290" cy="10"/>
            </a:xfrm>
            <a:custGeom>
              <a:avLst/>
              <a:gdLst>
                <a:gd name="T0" fmla="*/ 0 w 6290"/>
                <a:gd name="T1" fmla="*/ 10 h 10"/>
                <a:gd name="T2" fmla="*/ 6290 w 6290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90" h="10">
                  <a:moveTo>
                    <a:pt x="0" y="10"/>
                  </a:moveTo>
                  <a:lnTo>
                    <a:pt x="6290" y="0"/>
                  </a:lnTo>
                </a:path>
              </a:pathLst>
            </a:custGeom>
            <a:solidFill>
              <a:srgbClr val="CCFF99"/>
            </a:solidFill>
            <a:ln w="762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2023" name="Freeform 7"/>
            <p:cNvSpPr>
              <a:spLocks/>
            </p:cNvSpPr>
            <p:nvPr/>
          </p:nvSpPr>
          <p:spPr bwMode="auto">
            <a:xfrm>
              <a:off x="6150" y="5854"/>
              <a:ext cx="3900" cy="10"/>
            </a:xfrm>
            <a:custGeom>
              <a:avLst/>
              <a:gdLst>
                <a:gd name="T0" fmla="*/ 0 w 3900"/>
                <a:gd name="T1" fmla="*/ 10 h 10"/>
                <a:gd name="T2" fmla="*/ 3900 w 3900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0" h="10">
                  <a:moveTo>
                    <a:pt x="0" y="10"/>
                  </a:moveTo>
                  <a:lnTo>
                    <a:pt x="3900" y="0"/>
                  </a:lnTo>
                </a:path>
              </a:pathLst>
            </a:custGeom>
            <a:solidFill>
              <a:srgbClr val="CCFF99"/>
            </a:solidFill>
            <a:ln w="762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1136650" y="3775075"/>
            <a:ext cx="162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Level Two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774825" y="2308225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Level Three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1447800" y="4225925"/>
            <a:ext cx="500063" cy="788988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2322513" y="2759075"/>
            <a:ext cx="623887" cy="901700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2843833" y="5229200"/>
            <a:ext cx="3744391" cy="8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Subject Teachers &amp; Form Teachers</a:t>
            </a:r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2525241" y="3883025"/>
            <a:ext cx="39909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Heads of Levels</a:t>
            </a:r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017838" y="2678113"/>
            <a:ext cx="29225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DM</a:t>
            </a:r>
          </a:p>
          <a:p>
            <a:pPr algn="ctr"/>
            <a:r>
              <a:rPr lang="en-US" altLang="zh-CN" sz="2400" b="1" dirty="0">
                <a:ea typeface="宋体" pitchFamily="2" charset="-122"/>
              </a:rPr>
              <a:t>(assisted by OMs)</a:t>
            </a:r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899592" y="288132"/>
            <a:ext cx="46085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663300"/>
                </a:solidFill>
              </a:rPr>
              <a:t>Whole School Approach to Discipline</a:t>
            </a:r>
          </a:p>
        </p:txBody>
      </p:sp>
      <p:sp>
        <p:nvSpPr>
          <p:cNvPr id="342032" name="Rectangle 16"/>
          <p:cNvSpPr>
            <a:spLocks/>
          </p:cNvSpPr>
          <p:nvPr/>
        </p:nvSpPr>
        <p:spPr bwMode="auto">
          <a:xfrm>
            <a:off x="5940425" y="0"/>
            <a:ext cx="32035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 smtClean="0"/>
              <a:t>ST2: Tone </a:t>
            </a:r>
            <a:r>
              <a:rPr lang="en-US" sz="2200" b="1" dirty="0"/>
              <a:t>&amp; Culture</a:t>
            </a: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6371654" y="2492871"/>
            <a:ext cx="27368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dirty="0"/>
              <a:t>Close Collaboration with Parents &amp; School </a:t>
            </a:r>
            <a:r>
              <a:rPr lang="en-US" sz="2000" dirty="0" err="1"/>
              <a:t>Counsellors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dirty="0"/>
              <a:t>Guidance &amp; support of Level Advisors &amp; School Leaders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5580111" y="1556792"/>
            <a:ext cx="3313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Discipline with Care and Fairness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/>
          </p:cNvSpPr>
          <p:nvPr>
            <p:ph type="body" idx="1"/>
          </p:nvPr>
        </p:nvSpPr>
        <p:spPr>
          <a:xfrm>
            <a:off x="538287" y="1628800"/>
            <a:ext cx="5977929" cy="49911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Committed to grow CCAs - new level of strength / achievement: </a:t>
            </a:r>
            <a:endParaRPr lang="en-US" sz="3600" dirty="0"/>
          </a:p>
          <a:p>
            <a:r>
              <a:rPr lang="en-US" sz="2400" dirty="0"/>
              <a:t>Meaningful and structured 30-week </a:t>
            </a:r>
            <a:r>
              <a:rPr lang="en-US" sz="2400" dirty="0" err="1"/>
              <a:t>prog</a:t>
            </a:r>
            <a:r>
              <a:rPr lang="en-US" sz="2400" dirty="0"/>
              <a:t> for each CCA </a:t>
            </a:r>
          </a:p>
          <a:p>
            <a:r>
              <a:rPr lang="en-US" sz="2400" dirty="0"/>
              <a:t>Building/renovation of CCA facilities</a:t>
            </a:r>
          </a:p>
          <a:p>
            <a:r>
              <a:rPr lang="en-US" sz="2400" dirty="0"/>
              <a:t>CCAs &amp; </a:t>
            </a:r>
            <a:r>
              <a:rPr lang="en-US" sz="2400" dirty="0" err="1"/>
              <a:t>SiAs</a:t>
            </a:r>
            <a:r>
              <a:rPr lang="en-US" sz="2400" dirty="0"/>
              <a:t> to cater to student interests:</a:t>
            </a:r>
          </a:p>
          <a:p>
            <a:r>
              <a:rPr lang="en-US" sz="2400" dirty="0"/>
              <a:t>2010 - structured S1 talent identification and allocation; student forum for CCA feedback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466725" y="579438"/>
            <a:ext cx="8713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 b="1" dirty="0">
                <a:solidFill>
                  <a:srgbClr val="663300"/>
                </a:solidFill>
              </a:rPr>
              <a:t>Inculcating Passion &amp; Purpose through CCAs</a:t>
            </a:r>
          </a:p>
        </p:txBody>
      </p:sp>
      <p:sp>
        <p:nvSpPr>
          <p:cNvPr id="476164" name="Rectangle 4"/>
          <p:cNvSpPr>
            <a:spLocks/>
          </p:cNvSpPr>
          <p:nvPr/>
        </p:nvSpPr>
        <p:spPr bwMode="auto">
          <a:xfrm>
            <a:off x="6804025" y="0"/>
            <a:ext cx="23399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ST2: CCA</a:t>
            </a:r>
          </a:p>
        </p:txBody>
      </p:sp>
      <p:pic>
        <p:nvPicPr>
          <p:cNvPr id="476165" name="Picture 5" descr="Netball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357563"/>
            <a:ext cx="2473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66" name="Picture 6" descr="RIMG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24844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6732588" y="2636838"/>
            <a:ext cx="23764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FF33"/>
                </a:solidFill>
              </a:rPr>
              <a:t>Seminar Room cum Dance Studio</a:t>
            </a: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6891338" y="5157788"/>
            <a:ext cx="2252662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FF33"/>
                </a:solidFill>
              </a:rPr>
              <a:t>Netball Court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7"/>
          <p:cNvSpPr>
            <a:spLocks noChangeArrowheads="1"/>
          </p:cNvSpPr>
          <p:nvPr/>
        </p:nvSpPr>
        <p:spPr bwMode="auto">
          <a:xfrm>
            <a:off x="539750" y="476672"/>
            <a:ext cx="86042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663300"/>
                </a:solidFill>
              </a:rPr>
              <a:t>UGs Performance for </a:t>
            </a:r>
            <a:r>
              <a:rPr lang="en-US" sz="2800" b="1" dirty="0" smtClean="0">
                <a:solidFill>
                  <a:srgbClr val="663300"/>
                </a:solidFill>
              </a:rPr>
              <a:t>2012 </a:t>
            </a:r>
            <a:r>
              <a:rPr lang="en-US" sz="2800" b="1" dirty="0">
                <a:solidFill>
                  <a:srgbClr val="663300"/>
                </a:solidFill>
              </a:rPr>
              <a:t>Best Unit Competition</a:t>
            </a:r>
          </a:p>
        </p:txBody>
      </p:sp>
      <p:pic>
        <p:nvPicPr>
          <p:cNvPr id="26627" name="Picture 145" descr="DSC_0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42846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46" descr="DSC_0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5370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50" descr="DSC_00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2059658" cy="25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6"/>
          <p:cNvSpPr>
            <a:spLocks noChangeArrowheads="1"/>
          </p:cNvSpPr>
          <p:nvPr/>
        </p:nvSpPr>
        <p:spPr bwMode="auto">
          <a:xfrm>
            <a:off x="646682" y="1556792"/>
            <a:ext cx="651760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SJAB :</a:t>
            </a:r>
            <a:r>
              <a:rPr lang="en-SG" sz="2200" dirty="0">
                <a:latin typeface="Arial" pitchFamily="34" charset="0"/>
                <a:cs typeface="Arial" pitchFamily="34" charset="0"/>
              </a:rPr>
              <a:t>Corps Achievement Award (Silver)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NCC (Land): </a:t>
            </a:r>
            <a:r>
              <a:rPr lang="en-SG" sz="2200" dirty="0">
                <a:latin typeface="Arial" pitchFamily="34" charset="0"/>
                <a:cs typeface="Arial" pitchFamily="34" charset="0"/>
              </a:rPr>
              <a:t>Best Unit Competition (Bronze) </a:t>
            </a:r>
            <a:endParaRPr lang="en-US" sz="2200" b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NPCC : </a:t>
            </a:r>
            <a:r>
              <a:rPr lang="en-SG" sz="2200" dirty="0">
                <a:latin typeface="Arial" pitchFamily="34" charset="0"/>
                <a:cs typeface="Arial" pitchFamily="34" charset="0"/>
              </a:rPr>
              <a:t>Unit Overall Proficiency Award (Silver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Girls’ Brigade: Company Award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Silver)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Boys’ Brigade: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200" dirty="0">
                <a:latin typeface="Arial" pitchFamily="34" charset="0"/>
                <a:cs typeface="Arial" pitchFamily="34" charset="0"/>
              </a:rPr>
              <a:t>JM Fraser Award for </a:t>
            </a:r>
            <a:r>
              <a:rPr lang="en-SG" sz="2200" dirty="0" smtClean="0">
                <a:latin typeface="Arial" pitchFamily="34" charset="0"/>
                <a:cs typeface="Arial" pitchFamily="34" charset="0"/>
              </a:rPr>
              <a:t>Excellence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(Silver)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7308304" y="0"/>
            <a:ext cx="1835696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ST2: CCA</a:t>
            </a:r>
          </a:p>
        </p:txBody>
      </p:sp>
    </p:spTree>
    <p:extLst>
      <p:ext uri="{BB962C8B-B14F-4D97-AF65-F5344CB8AC3E}">
        <p14:creationId xmlns:p14="http://schemas.microsoft.com/office/powerpoint/2010/main" val="38363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0" y="476721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300" b="1" dirty="0" smtClean="0">
                <a:solidFill>
                  <a:srgbClr val="663300"/>
                </a:solidFill>
              </a:rPr>
              <a:t>2012 Sports Performance</a:t>
            </a:r>
            <a:endParaRPr lang="en-US" sz="3300" b="1" dirty="0">
              <a:solidFill>
                <a:srgbClr val="663300"/>
              </a:solidFill>
            </a:endParaRPr>
          </a:p>
        </p:txBody>
      </p:sp>
      <p:pic>
        <p:nvPicPr>
          <p:cNvPr id="27651" name="Picture 11" descr="MCj0434777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325" y="974533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1918" name="Group 3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0858598"/>
              </p:ext>
            </p:extLst>
          </p:nvPr>
        </p:nvGraphicFramePr>
        <p:xfrm>
          <a:off x="395537" y="1484784"/>
          <a:ext cx="8586538" cy="3017556"/>
        </p:xfrm>
        <a:graphic>
          <a:graphicData uri="http://schemas.openxmlformats.org/drawingml/2006/table">
            <a:tbl>
              <a:tblPr/>
              <a:tblGrid>
                <a:gridCol w="1843410"/>
                <a:gridCol w="6743128"/>
              </a:tblGrid>
              <a:tr h="56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Netball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M1 School Challenge League- </a:t>
                      </a:r>
                    </a:p>
                    <a:p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2nd place (B </a:t>
                      </a:r>
                      <a:r>
                        <a:rPr lang="en-SG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Girls)</a:t>
                      </a:r>
                      <a:r>
                        <a:rPr lang="en-SG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SG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place (C </a:t>
                      </a:r>
                      <a:r>
                        <a:rPr lang="en-SG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Girls)</a:t>
                      </a:r>
                    </a:p>
                    <a:p>
                      <a:endParaRPr lang="en-SG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Basketball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Qualified for 2</a:t>
                      </a:r>
                      <a:r>
                        <a:rPr lang="en-SG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Round West Zone Inter-School Basketball Tournament – ‘C’ Division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n-SG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Volleyball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Qualified for 2nd Round of West Zone Inter-School Volleyball Championship     (C Div Girls) - Top 6 placing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Singapore 3v3 Beach volleyball Under-17 Championship – 4</a:t>
                      </a:r>
                      <a:r>
                        <a:rPr lang="en-SG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placing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3" name="Picture 98" descr="DSC_01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641850"/>
            <a:ext cx="3024039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99" descr="DSC_0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640263"/>
            <a:ext cx="313213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40263"/>
            <a:ext cx="1495394" cy="2243090"/>
          </a:xfrm>
          <a:prstGeom prst="rect">
            <a:avLst/>
          </a:prstGeom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7236296" y="0"/>
            <a:ext cx="1907704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ST2: CCA</a:t>
            </a:r>
          </a:p>
        </p:txBody>
      </p:sp>
    </p:spTree>
    <p:extLst>
      <p:ext uri="{BB962C8B-B14F-4D97-AF65-F5344CB8AC3E}">
        <p14:creationId xmlns:p14="http://schemas.microsoft.com/office/powerpoint/2010/main" val="2529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4784"/>
            <a:ext cx="4284663" cy="2856442"/>
          </a:xfrm>
          <a:prstGeom prst="rect">
            <a:avLst/>
          </a:prstGeom>
        </p:spPr>
      </p:pic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4355976" y="2924944"/>
            <a:ext cx="4787900" cy="397031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u="sng" dirty="0" smtClean="0"/>
              <a:t>Robotics</a:t>
            </a:r>
          </a:p>
          <a:p>
            <a:pPr eaLnBrk="1" hangingPunct="1">
              <a:defRPr/>
            </a:pPr>
            <a:r>
              <a:rPr lang="en-SG" dirty="0" err="1"/>
              <a:t>RoboCup</a:t>
            </a:r>
            <a:r>
              <a:rPr lang="en-SG" dirty="0"/>
              <a:t> 2012, Singapore</a:t>
            </a:r>
          </a:p>
          <a:p>
            <a:pPr eaLnBrk="1" hangingPunct="1">
              <a:defRPr/>
            </a:pPr>
            <a:r>
              <a:rPr lang="en-SG" dirty="0">
                <a:sym typeface="Wingdings 2"/>
              </a:rPr>
              <a:t></a:t>
            </a:r>
            <a:r>
              <a:rPr lang="en-SG" dirty="0"/>
              <a:t> 1</a:t>
            </a:r>
            <a:r>
              <a:rPr lang="en-SG" baseline="30000" dirty="0"/>
              <a:t>st</a:t>
            </a:r>
            <a:r>
              <a:rPr lang="en-SG" dirty="0"/>
              <a:t> placing in </a:t>
            </a:r>
            <a:r>
              <a:rPr lang="en-SG" dirty="0" err="1"/>
              <a:t>CoSpace</a:t>
            </a:r>
            <a:r>
              <a:rPr lang="en-SG" dirty="0"/>
              <a:t> Rescue category</a:t>
            </a:r>
          </a:p>
          <a:p>
            <a:pPr eaLnBrk="1" hangingPunct="1">
              <a:defRPr/>
            </a:pPr>
            <a:r>
              <a:rPr lang="en-SG" dirty="0" smtClean="0">
                <a:sym typeface="Wingdings 2"/>
              </a:rPr>
              <a:t> </a:t>
            </a:r>
            <a:r>
              <a:rPr lang="en-SG" dirty="0" smtClean="0"/>
              <a:t>6</a:t>
            </a:r>
            <a:r>
              <a:rPr lang="en-SG" baseline="30000" dirty="0" smtClean="0"/>
              <a:t>th</a:t>
            </a:r>
            <a:r>
              <a:rPr lang="en-SG" dirty="0" smtClean="0"/>
              <a:t> </a:t>
            </a:r>
            <a:r>
              <a:rPr lang="en-SG" dirty="0"/>
              <a:t>placing in </a:t>
            </a:r>
            <a:r>
              <a:rPr lang="en-SG" dirty="0" err="1"/>
              <a:t>CoSpace</a:t>
            </a:r>
            <a:r>
              <a:rPr lang="en-SG" dirty="0"/>
              <a:t> Rescue category</a:t>
            </a:r>
          </a:p>
          <a:p>
            <a:pPr eaLnBrk="1" hangingPunct="1">
              <a:defRPr/>
            </a:pPr>
            <a:r>
              <a:rPr lang="en-SG" dirty="0" smtClean="0">
                <a:sym typeface="Wingdings 2"/>
              </a:rPr>
              <a:t> </a:t>
            </a:r>
            <a:r>
              <a:rPr lang="en-SG" dirty="0" smtClean="0"/>
              <a:t>1</a:t>
            </a:r>
            <a:r>
              <a:rPr lang="en-SG" baseline="30000" dirty="0" smtClean="0"/>
              <a:t>st</a:t>
            </a:r>
            <a:r>
              <a:rPr lang="en-SG" dirty="0" smtClean="0"/>
              <a:t> </a:t>
            </a:r>
            <a:r>
              <a:rPr lang="en-SG" dirty="0"/>
              <a:t>placing in Rescue A category (under 14)</a:t>
            </a:r>
          </a:p>
          <a:p>
            <a:pPr eaLnBrk="1" hangingPunct="1">
              <a:defRPr/>
            </a:pPr>
            <a:r>
              <a:rPr lang="en-SG" dirty="0" smtClean="0">
                <a:sym typeface="Wingdings 2"/>
              </a:rPr>
              <a:t> </a:t>
            </a:r>
            <a:r>
              <a:rPr lang="en-SG" dirty="0" smtClean="0"/>
              <a:t>2</a:t>
            </a:r>
            <a:r>
              <a:rPr lang="en-SG" baseline="30000" dirty="0" smtClean="0"/>
              <a:t>nd</a:t>
            </a:r>
            <a:r>
              <a:rPr lang="en-SG" dirty="0" smtClean="0"/>
              <a:t> </a:t>
            </a:r>
            <a:r>
              <a:rPr lang="en-SG" dirty="0"/>
              <a:t>placing in rescue A category (under 14)</a:t>
            </a:r>
          </a:p>
          <a:p>
            <a:r>
              <a:rPr lang="en-SG" dirty="0" err="1"/>
              <a:t>CoSpace</a:t>
            </a:r>
            <a:r>
              <a:rPr lang="en-SG" dirty="0"/>
              <a:t> Rescue Challenge</a:t>
            </a:r>
          </a:p>
          <a:p>
            <a:r>
              <a:rPr lang="en-SG" dirty="0" smtClean="0">
                <a:sym typeface="Wingdings 2"/>
              </a:rPr>
              <a:t> </a:t>
            </a:r>
            <a:r>
              <a:rPr lang="en-SG" dirty="0" smtClean="0"/>
              <a:t>Junior category (1</a:t>
            </a:r>
            <a:r>
              <a:rPr lang="en-SG" baseline="30000" dirty="0" smtClean="0"/>
              <a:t>st</a:t>
            </a:r>
            <a:r>
              <a:rPr lang="en-SG" dirty="0" smtClean="0"/>
              <a:t> &amp; 2</a:t>
            </a:r>
            <a:r>
              <a:rPr lang="en-SG" baseline="30000" dirty="0" smtClean="0"/>
              <a:t>nd</a:t>
            </a:r>
            <a:r>
              <a:rPr lang="en-SG" dirty="0"/>
              <a:t> </a:t>
            </a:r>
            <a:r>
              <a:rPr lang="en-SG" dirty="0" smtClean="0"/>
              <a:t>place)</a:t>
            </a:r>
          </a:p>
          <a:p>
            <a:r>
              <a:rPr lang="en-SG" dirty="0" smtClean="0">
                <a:sym typeface="Wingdings 2"/>
              </a:rPr>
              <a:t> </a:t>
            </a:r>
            <a:r>
              <a:rPr lang="en-SG" dirty="0" smtClean="0"/>
              <a:t>Senior category </a:t>
            </a:r>
            <a:r>
              <a:rPr lang="en-SG" dirty="0"/>
              <a:t>(1</a:t>
            </a:r>
            <a:r>
              <a:rPr lang="en-SG" baseline="30000" dirty="0"/>
              <a:t>st</a:t>
            </a:r>
            <a:r>
              <a:rPr lang="en-SG" dirty="0"/>
              <a:t> &amp; 2</a:t>
            </a:r>
            <a:r>
              <a:rPr lang="en-SG" baseline="30000" dirty="0"/>
              <a:t>nd</a:t>
            </a:r>
            <a:r>
              <a:rPr lang="en-SG" dirty="0"/>
              <a:t> place)</a:t>
            </a:r>
          </a:p>
          <a:p>
            <a:r>
              <a:rPr lang="en-SG" dirty="0"/>
              <a:t>Science &amp; Technology </a:t>
            </a:r>
            <a:r>
              <a:rPr lang="en-SG" dirty="0" err="1"/>
              <a:t>Challenge@NYP</a:t>
            </a:r>
            <a:endParaRPr lang="en-SG" dirty="0"/>
          </a:p>
          <a:p>
            <a:r>
              <a:rPr lang="en-SG" dirty="0">
                <a:sym typeface="Wingdings 2"/>
              </a:rPr>
              <a:t></a:t>
            </a:r>
            <a:r>
              <a:rPr lang="en-SG" dirty="0"/>
              <a:t> Radio-controlled Soccer Category </a:t>
            </a:r>
            <a:r>
              <a:rPr lang="en-SG" dirty="0" smtClean="0"/>
              <a:t> (</a:t>
            </a:r>
            <a:r>
              <a:rPr lang="en-SG" dirty="0"/>
              <a:t>Champion)</a:t>
            </a:r>
          </a:p>
          <a:p>
            <a:r>
              <a:rPr lang="en-SG" dirty="0">
                <a:sym typeface="Wingdings 2"/>
              </a:rPr>
              <a:t></a:t>
            </a:r>
            <a:r>
              <a:rPr lang="en-SG" dirty="0"/>
              <a:t> Radio-controlled Aircraft Category    (Innovative Team Award)</a:t>
            </a:r>
            <a:r>
              <a:rPr lang="en-SG" dirty="0" smtClean="0"/>
              <a:t> </a:t>
            </a:r>
            <a:endParaRPr lang="en-SG" dirty="0"/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107950" y="1531640"/>
            <a:ext cx="30956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Infocomm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Club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1812167" y="153081"/>
            <a:ext cx="552601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663300"/>
                </a:solidFill>
              </a:rPr>
              <a:t>Technology @ </a:t>
            </a:r>
            <a:r>
              <a:rPr lang="en-US" sz="3200" b="1" dirty="0" err="1">
                <a:solidFill>
                  <a:srgbClr val="663300"/>
                </a:solidFill>
              </a:rPr>
              <a:t>Hillgrove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0" y="4365104"/>
            <a:ext cx="4355976" cy="978729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GB" b="1" u="sng" dirty="0" err="1" smtClean="0"/>
              <a:t>Infocomm</a:t>
            </a:r>
            <a:r>
              <a:rPr lang="en-GB" b="1" u="sng" dirty="0" smtClean="0"/>
              <a:t> Club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SG" dirty="0" smtClean="0"/>
              <a:t>Schools </a:t>
            </a:r>
            <a:r>
              <a:rPr lang="en-SG" dirty="0"/>
              <a:t>Digital Media Awards 2012</a:t>
            </a:r>
          </a:p>
          <a:p>
            <a:r>
              <a:rPr lang="en-SG" dirty="0"/>
              <a:t>Merit Award </a:t>
            </a:r>
            <a:endParaRPr lang="en-GB" dirty="0" smtClean="0"/>
          </a:p>
        </p:txBody>
      </p:sp>
      <p:pic>
        <p:nvPicPr>
          <p:cNvPr id="32776" name="Picture 11" descr="IMG_4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203575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Robo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981075"/>
            <a:ext cx="1655762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932363" y="981075"/>
            <a:ext cx="23034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Robotics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7235825" y="0"/>
            <a:ext cx="19081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ST2: CCA</a:t>
            </a:r>
          </a:p>
        </p:txBody>
      </p:sp>
    </p:spTree>
    <p:extLst>
      <p:ext uri="{BB962C8B-B14F-4D97-AF65-F5344CB8AC3E}">
        <p14:creationId xmlns:p14="http://schemas.microsoft.com/office/powerpoint/2010/main" val="25477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0336"/>
            <a:ext cx="8208912" cy="4953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/>
              <a:t>National Arts Education (Spark) Award, 2011-2012</a:t>
            </a:r>
            <a:endParaRPr lang="en-US" sz="24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Three-tiered strategy of Aesthetics development: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Learning about the Arts</a:t>
            </a:r>
          </a:p>
          <a:p>
            <a:pPr lvl="2" eaLnBrk="1" hangingPunct="1">
              <a:defRPr/>
            </a:pPr>
            <a:r>
              <a:rPr lang="en-US" sz="1800" dirty="0" smtClean="0"/>
              <a:t>Mosaic (Sec 1), Performing Arts Elective Modules (Sec 2), Theatre Experience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(Sec 3)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000" dirty="0" smtClean="0"/>
              <a:t>Caring about the Arts</a:t>
            </a:r>
          </a:p>
          <a:p>
            <a:pPr lvl="2" eaLnBrk="1" hangingPunct="1">
              <a:defRPr/>
            </a:pPr>
            <a:r>
              <a:rPr lang="en-US" sz="1800" dirty="0" smtClean="0"/>
              <a:t>Wide-range of Aesthetics CCAs, </a:t>
            </a:r>
            <a:r>
              <a:rPr lang="en-US" sz="1800" dirty="0" err="1" smtClean="0"/>
              <a:t>oppor</a:t>
            </a:r>
            <a:r>
              <a:rPr lang="en-US" sz="1800" dirty="0" smtClean="0"/>
              <a:t> </a:t>
            </a:r>
            <a:r>
              <a:rPr lang="en-US" sz="1800" dirty="0"/>
              <a:t>to </a:t>
            </a:r>
            <a:r>
              <a:rPr lang="en-US" sz="1800" dirty="0" smtClean="0"/>
              <a:t>perform, </a:t>
            </a:r>
            <a:endParaRPr lang="en-US" sz="2000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000" dirty="0" smtClean="0"/>
              <a:t>Making a Difference with the Arts</a:t>
            </a:r>
          </a:p>
          <a:p>
            <a:pPr lvl="2" eaLnBrk="1" hangingPunct="1">
              <a:defRPr/>
            </a:pPr>
            <a:r>
              <a:rPr lang="en-US" sz="1800" dirty="0" smtClean="0"/>
              <a:t>Outreach to community and to primary schools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b="1" dirty="0"/>
          </a:p>
        </p:txBody>
      </p:sp>
      <p:pic>
        <p:nvPicPr>
          <p:cNvPr id="2051" name="Picture 5" descr="NAE_Spark_final_-_ve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4" r="21863"/>
          <a:stretch>
            <a:fillRect/>
          </a:stretch>
        </p:blipFill>
        <p:spPr bwMode="auto">
          <a:xfrm>
            <a:off x="7923184" y="-27384"/>
            <a:ext cx="1221596" cy="2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761" y="364604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663300"/>
                </a:solidFill>
                <a:latin typeface="+mn-lt"/>
              </a:rPr>
              <a:t>Arts Education</a:t>
            </a:r>
            <a:endParaRPr lang="en-SG" sz="4000" b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8" name="Picture 6" descr="C:\Users\s8517094e\Desktop\Concert Photos\IMG_2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66" y="0"/>
            <a:ext cx="140461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ARKLE poster v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>
          <a:xfrm>
            <a:off x="6965195" y="3068960"/>
            <a:ext cx="214330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5476"/>
              </p:ext>
            </p:extLst>
          </p:nvPr>
        </p:nvGraphicFramePr>
        <p:xfrm>
          <a:off x="1" y="4837008"/>
          <a:ext cx="9144779" cy="20483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28520"/>
                <a:gridCol w="1315152"/>
                <a:gridCol w="1392513"/>
                <a:gridCol w="1408594"/>
              </a:tblGrid>
              <a:tr h="412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Pupil Survey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SG" sz="18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 smtClean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SG" sz="1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SG" sz="1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81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learnt to appreciate the visual and performing arts (visual art / music / dance / drama) because of the programmes offered by the school.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92.6%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8129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school has given me opportunities to watch and enjoy performances by performing arts groups. (music / dance / drama)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88.0%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94.1%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_MG_8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980728"/>
            <a:ext cx="36004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134074" y="332656"/>
            <a:ext cx="8171631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663300"/>
                </a:solidFill>
              </a:rPr>
              <a:t>Aesthetics</a:t>
            </a:r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>
                <a:solidFill>
                  <a:srgbClr val="663300"/>
                </a:solidFill>
              </a:rPr>
              <a:t>Performance at SYF 2011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79388" y="3392264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None/>
            </a:pPr>
            <a:r>
              <a:rPr kumimoji="1"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Concert Band- Silver</a:t>
            </a:r>
            <a:endParaRPr lang="en-US" sz="20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51520" y="4133979"/>
            <a:ext cx="2738660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bg2"/>
              </a:buClr>
              <a:buSzPct val="50000"/>
              <a:defRPr/>
            </a:pPr>
            <a:r>
              <a:rPr kumimoji="1" lang="en-US" sz="2400" b="1" u="sng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2011</a:t>
            </a:r>
          </a:p>
          <a:p>
            <a:pPr>
              <a:defRPr/>
            </a:pPr>
            <a:r>
              <a:rPr kumimoji="1" 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Drama</a:t>
            </a:r>
            <a:r>
              <a:rPr kumimoji="1"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SG" dirty="0" smtClean="0">
                <a:latin typeface="+mn-lt"/>
              </a:rPr>
              <a:t>Trinity Guildhall Performance Arts Examination. </a:t>
            </a:r>
          </a:p>
          <a:p>
            <a:pPr>
              <a:defRPr/>
            </a:pPr>
            <a:r>
              <a:rPr lang="en-SG" dirty="0" smtClean="0">
                <a:latin typeface="+mn-lt"/>
              </a:rPr>
              <a:t>Grade 4 – Distinction</a:t>
            </a:r>
          </a:p>
          <a:p>
            <a:pPr>
              <a:defRPr/>
            </a:pPr>
            <a:endParaRPr kumimoji="1" lang="en-SG" sz="2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795963" y="3357215"/>
            <a:ext cx="3348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None/>
            </a:pPr>
            <a:r>
              <a:rPr kumimoji="1" lang="en-US" sz="2000">
                <a:latin typeface="+mn-lt"/>
                <a:ea typeface="Arial Unicode MS" pitchFamily="34" charset="-128"/>
                <a:cs typeface="Arial Unicode MS" pitchFamily="34" charset="-128"/>
              </a:rPr>
              <a:t>Modern Dance- Bronze</a:t>
            </a:r>
            <a:endParaRPr lang="en-US" sz="2000" b="1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205163" y="3357215"/>
            <a:ext cx="302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None/>
            </a:pPr>
            <a:r>
              <a:rPr kumimoji="1" lang="en-US" sz="2000">
                <a:latin typeface="+mn-lt"/>
                <a:ea typeface="Arial Unicode MS" pitchFamily="34" charset="-128"/>
                <a:cs typeface="Arial Unicode MS" pitchFamily="34" charset="-128"/>
              </a:rPr>
              <a:t>Malay Dance- Silver</a:t>
            </a:r>
            <a:endParaRPr lang="en-US" sz="2000" b="1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6" name="Picture 19" descr="_MG_8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980728"/>
            <a:ext cx="36004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2" descr="_MG_83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980728"/>
            <a:ext cx="3095625" cy="24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8"/>
          <p:cNvSpPr txBox="1">
            <a:spLocks noChangeArrowheads="1"/>
          </p:cNvSpPr>
          <p:nvPr/>
        </p:nvSpPr>
        <p:spPr bwMode="auto">
          <a:xfrm>
            <a:off x="6372200" y="6165304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None/>
            </a:pPr>
            <a:r>
              <a:rPr kumimoji="1"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Choir- Silver</a:t>
            </a:r>
            <a:endParaRPr lang="en-US" sz="20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9" name="Picture 14" descr="Choi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061" y="3861048"/>
            <a:ext cx="3054939" cy="22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6165304"/>
            <a:ext cx="3527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000" dirty="0">
                <a:ea typeface="Arial Unicode MS" pitchFamily="34" charset="-128"/>
                <a:cs typeface="Arial Unicode MS" pitchFamily="34" charset="-128"/>
              </a:rPr>
              <a:t>Art Club – </a:t>
            </a:r>
            <a:r>
              <a:rPr kumimoji="1" lang="en-US" sz="2000" dirty="0" smtClean="0">
                <a:ea typeface="Arial Unicode MS" pitchFamily="34" charset="-128"/>
                <a:cs typeface="Arial Unicode MS" pitchFamily="34" charset="-128"/>
              </a:rPr>
              <a:t>Silver &amp; Bronze </a:t>
            </a:r>
            <a:r>
              <a:rPr kumimoji="1" lang="en-US" sz="2000" dirty="0">
                <a:ea typeface="Arial Unicode MS" pitchFamily="34" charset="-128"/>
                <a:cs typeface="Arial Unicode MS" pitchFamily="34" charset="-128"/>
              </a:rPr>
              <a:t>2012</a:t>
            </a:r>
            <a:endParaRPr lang="en-US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7709737F\AppData\Local\Microsoft\Windows\Temporary Internet Files\Low\Content.IE5\MJ0US80G\576979_3770496668462_878127768_n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973" y="3861048"/>
            <a:ext cx="305819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/>
          </p:cNvSpPr>
          <p:nvPr/>
        </p:nvSpPr>
        <p:spPr bwMode="auto">
          <a:xfrm>
            <a:off x="6804025" y="0"/>
            <a:ext cx="23399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ST2: </a:t>
            </a:r>
            <a:r>
              <a:rPr lang="en-US" sz="2200" b="1" dirty="0" smtClean="0"/>
              <a:t>Aesthetics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936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76200"/>
            <a:ext cx="9144001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 rot="-5400000">
            <a:off x="4233068" y="-4309268"/>
            <a:ext cx="677863" cy="91440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F &amp;A Leader: Youth Flying Club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3497263"/>
            <a:ext cx="9144000" cy="3416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 SCHOOL AEROMODELLING COMPETITION 2012</a:t>
            </a:r>
          </a:p>
          <a:p>
            <a:pPr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Chuck Glider Event (Silver), Junior Indoor Pylon Racing (Champion &amp; 1</a:t>
            </a:r>
            <a:r>
              <a:rPr lang="en-US" i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runner-up), Senior Indoor Pylon Racing (Champion, 1</a:t>
            </a:r>
            <a:r>
              <a:rPr lang="en-US" i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runner-up &amp; consolation), Overall Championship (2</a:t>
            </a:r>
            <a:r>
              <a:rPr lang="en-US" i="1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runner-up)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SINGAPORE AMAZING FLYING MACHINE COMPETITION 2012</a:t>
            </a:r>
          </a:p>
          <a:p>
            <a:pPr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Category B (Un-Powered Glider) :</a:t>
            </a:r>
            <a:endParaRPr lang="en-US" altLang="zh-CN" i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>
              <a:defRPr/>
            </a:pPr>
            <a:r>
              <a:rPr lang="en-US" altLang="zh-CN" dirty="0">
                <a:latin typeface="Arial" pitchFamily="34" charset="0"/>
                <a:ea typeface="SimSun" pitchFamily="2" charset="-122"/>
                <a:cs typeface="Arial" pitchFamily="34" charset="0"/>
              </a:rPr>
              <a:t>Best Range Award (Gold) , The Most Creative Award (Bronze), </a:t>
            </a:r>
          </a:p>
          <a:p>
            <a:pPr>
              <a:defRPr/>
            </a:pPr>
            <a:r>
              <a:rPr lang="en-US" altLang="zh-CN" i="1" dirty="0">
                <a:latin typeface="Arial" pitchFamily="34" charset="0"/>
                <a:ea typeface="SimSun" pitchFamily="2" charset="-122"/>
                <a:cs typeface="Arial" pitchFamily="34" charset="0"/>
              </a:rPr>
              <a:t>Category C (Radio Control Flight) :</a:t>
            </a:r>
          </a:p>
          <a:p>
            <a:pPr lvl="1">
              <a:defRPr/>
            </a:pPr>
            <a:r>
              <a:rPr lang="en-US" altLang="zh-CN" dirty="0">
                <a:latin typeface="Arial" pitchFamily="34" charset="0"/>
                <a:ea typeface="SimSun" pitchFamily="2" charset="-122"/>
                <a:cs typeface="Arial" pitchFamily="34" charset="0"/>
              </a:rPr>
              <a:t>Championship (2nd), Best Performance Award (Silver)</a:t>
            </a:r>
          </a:p>
          <a:p>
            <a:pPr>
              <a:defRPr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4" descr="DSC_0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754063"/>
            <a:ext cx="40973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046663" y="2854325"/>
            <a:ext cx="4097337" cy="646113"/>
          </a:xfrm>
          <a:prstGeom prst="rect">
            <a:avLst/>
          </a:prstGeom>
          <a:solidFill>
            <a:srgbClr val="CCECFF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YFC Graduants who have gone </a:t>
            </a:r>
          </a:p>
          <a:p>
            <a:pPr algn="ctr" eaLnBrk="1" hangingPunct="1"/>
            <a:r>
              <a:rPr lang="en-US"/>
              <a:t>on to fly with SYFC (&amp; Airforce)</a:t>
            </a:r>
            <a:endParaRPr lang="en-SG"/>
          </a:p>
        </p:txBody>
      </p:sp>
      <p:pic>
        <p:nvPicPr>
          <p:cNvPr id="12295" name="Picture 6" descr="F&amp;A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-76200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5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9" y="414338"/>
            <a:ext cx="7633220" cy="1143000"/>
          </a:xfrm>
          <a:noFill/>
          <a:ln/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Arial" charset="0"/>
              </a:rPr>
              <a:t>Emerging Niche – Flight &amp; Aviation</a:t>
            </a:r>
            <a:endParaRPr lang="en-US" sz="3200" b="1" dirty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23" name="Picture 13" descr="D:\NIche Programme\P6 Promo Photos\F&amp;A\Design-Build-Fly\Photo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818" y="5176356"/>
            <a:ext cx="2539686" cy="16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380312" y="1556792"/>
            <a:ext cx="180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Aviation Dreams Take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Flight (MOE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Schoolbag.sg)</a:t>
            </a:r>
            <a:endParaRPr lang="en-US" dirty="0"/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Nov 2012</a:t>
            </a:r>
            <a:endParaRPr lang="en-US" sz="1050" dirty="0"/>
          </a:p>
        </p:txBody>
      </p:sp>
      <p:pic>
        <p:nvPicPr>
          <p:cNvPr id="25" name="Picture 1" descr="Hillgrove Secondary School flight &amp; aviation niche">
            <a:hlinkClick r:id="rId6" tooltip="&quot;Photo Sharing&quot;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076" y="1594079"/>
            <a:ext cx="1735244" cy="11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873850"/>
            <a:ext cx="2486514" cy="43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80805"/>
            <a:ext cx="2486515" cy="157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573" y="2856814"/>
            <a:ext cx="2552931" cy="179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2627784" y="1628800"/>
            <a:ext cx="4464496" cy="3238253"/>
            <a:chOff x="1344" y="1104"/>
            <a:chExt cx="2976" cy="2112"/>
          </a:xfrm>
        </p:grpSpPr>
        <p:sp>
          <p:nvSpPr>
            <p:cNvPr id="3083" name="AutoShape 8"/>
            <p:cNvSpPr>
              <a:spLocks noChangeArrowheads="1"/>
            </p:cNvSpPr>
            <p:nvPr/>
          </p:nvSpPr>
          <p:spPr bwMode="auto">
            <a:xfrm>
              <a:off x="1344" y="1104"/>
              <a:ext cx="2976" cy="2057"/>
            </a:xfrm>
            <a:prstGeom prst="triangle">
              <a:avLst>
                <a:gd name="adj" fmla="val 50000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084" name="Oval 9"/>
            <p:cNvSpPr>
              <a:spLocks noChangeArrowheads="1"/>
            </p:cNvSpPr>
            <p:nvPr/>
          </p:nvSpPr>
          <p:spPr bwMode="auto">
            <a:xfrm>
              <a:off x="2321" y="2012"/>
              <a:ext cx="1012" cy="82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SG"/>
            </a:p>
          </p:txBody>
        </p:sp>
        <p:sp>
          <p:nvSpPr>
            <p:cNvPr id="3085" name="Oval 10"/>
            <p:cNvSpPr>
              <a:spLocks noChangeArrowheads="1"/>
            </p:cNvSpPr>
            <p:nvPr/>
          </p:nvSpPr>
          <p:spPr bwMode="auto">
            <a:xfrm>
              <a:off x="2383" y="2060"/>
              <a:ext cx="898" cy="7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SG"/>
            </a:p>
          </p:txBody>
        </p:sp>
        <p:pic>
          <p:nvPicPr>
            <p:cNvPr id="3086" name="Picture 1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2151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12"/>
            <p:cNvSpPr txBox="1">
              <a:spLocks noChangeArrowheads="1"/>
            </p:cNvSpPr>
            <p:nvPr/>
          </p:nvSpPr>
          <p:spPr bwMode="auto">
            <a:xfrm>
              <a:off x="2610" y="2619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F &amp; A</a:t>
              </a:r>
            </a:p>
          </p:txBody>
        </p:sp>
        <p:sp>
          <p:nvSpPr>
            <p:cNvPr id="3088" name="Text Box 13"/>
            <p:cNvSpPr txBox="1">
              <a:spLocks noChangeArrowheads="1"/>
            </p:cNvSpPr>
            <p:nvPr/>
          </p:nvSpPr>
          <p:spPr bwMode="auto">
            <a:xfrm rot="-3243765">
              <a:off x="1161" y="2073"/>
              <a:ext cx="20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CC0000"/>
                  </a:solidFill>
                </a:rPr>
                <a:t>F&amp;A Explorer  (Sec 1 &amp; 2)</a:t>
              </a:r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auto">
            <a:xfrm rot="3241550">
              <a:off x="2549" y="2115"/>
              <a:ext cx="18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0066"/>
                  </a:solidFill>
                </a:rPr>
                <a:t>F&amp;A Enthusiast  (Sec 3)</a:t>
              </a:r>
            </a:p>
          </p:txBody>
        </p:sp>
        <p:sp>
          <p:nvSpPr>
            <p:cNvPr id="3090" name="Rectangle 15"/>
            <p:cNvSpPr>
              <a:spLocks noChangeArrowheads="1"/>
            </p:cNvSpPr>
            <p:nvPr/>
          </p:nvSpPr>
          <p:spPr bwMode="auto">
            <a:xfrm>
              <a:off x="2064" y="2937"/>
              <a:ext cx="15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663300"/>
                  </a:solidFill>
                </a:rPr>
                <a:t>F&amp;A Leader  (YFC)</a:t>
              </a: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250170" y="4653136"/>
            <a:ext cx="18436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Aerospace Spore </a:t>
            </a:r>
            <a:r>
              <a:rPr lang="en-US" sz="1400" b="1" dirty="0" err="1" smtClean="0"/>
              <a:t>vol</a:t>
            </a:r>
            <a:r>
              <a:rPr lang="en-US" sz="1400" b="1" dirty="0" smtClean="0"/>
              <a:t> </a:t>
            </a:r>
            <a:r>
              <a:rPr lang="en-US" sz="1400" b="1" dirty="0"/>
              <a:t>5 No 4 </a:t>
            </a:r>
            <a:r>
              <a:rPr lang="en-US" sz="1400" b="1" dirty="0" smtClean="0"/>
              <a:t>2012</a:t>
            </a:r>
            <a:endParaRPr lang="en-SG" sz="1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006712"/>
              </p:ext>
            </p:extLst>
          </p:nvPr>
        </p:nvGraphicFramePr>
        <p:xfrm>
          <a:off x="0" y="1556792"/>
          <a:ext cx="3275856" cy="246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12" imgW="7543732" imgH="5829300" progId="AcroExch.Document.7">
                  <p:embed/>
                </p:oleObj>
              </mc:Choice>
              <mc:Fallback>
                <p:oleObj name="Acrobat Document" r:id="rId12" imgW="7543732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3275856" cy="2461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668" y="4741756"/>
            <a:ext cx="3219532" cy="2146354"/>
          </a:xfrm>
          <a:prstGeom prst="rect">
            <a:avLst/>
          </a:prstGeom>
        </p:spPr>
      </p:pic>
      <p:sp>
        <p:nvSpPr>
          <p:cNvPr id="22" name="Rectangle 4"/>
          <p:cNvSpPr>
            <a:spLocks/>
          </p:cNvSpPr>
          <p:nvPr/>
        </p:nvSpPr>
        <p:spPr bwMode="auto">
          <a:xfrm>
            <a:off x="6804025" y="0"/>
            <a:ext cx="233997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ST2</a:t>
            </a:r>
            <a:r>
              <a:rPr lang="en-US" sz="2200" b="1" dirty="0" smtClean="0"/>
              <a:t>: F&amp;A Niche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246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title"/>
          </p:nvPr>
        </p:nvSpPr>
        <p:spPr>
          <a:xfrm>
            <a:off x="1370013" y="562323"/>
            <a:ext cx="65151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663300"/>
                </a:solidFill>
                <a:latin typeface="Arial" pitchFamily="34" charset="0"/>
              </a:rPr>
              <a:t>21</a:t>
            </a:r>
            <a:r>
              <a:rPr lang="en-US" sz="3200" b="1" baseline="30000" dirty="0" smtClean="0">
                <a:solidFill>
                  <a:srgbClr val="663300"/>
                </a:solidFill>
                <a:latin typeface="Arial" pitchFamily="34" charset="0"/>
              </a:rPr>
              <a:t>st</a:t>
            </a:r>
            <a:r>
              <a:rPr lang="en-US" sz="3200" b="1" dirty="0" smtClean="0">
                <a:solidFill>
                  <a:srgbClr val="663300"/>
                </a:solidFill>
                <a:latin typeface="Arial" pitchFamily="34" charset="0"/>
              </a:rPr>
              <a:t> C Interdisciplinary Learning</a:t>
            </a:r>
          </a:p>
        </p:txBody>
      </p:sp>
      <p:sp>
        <p:nvSpPr>
          <p:cNvPr id="32771" name="Rectangle 4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4362450" cy="22209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latin typeface="Arial" charset="0"/>
              </a:rPr>
              <a:t>Concurrent Term 1 Activities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S1 Relational Camp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S2 Malacca Trip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hlinkClick r:id="rId3" action="ppaction://hlinkfile"/>
              </a:rPr>
              <a:t>S3 Adventure Camp (Pahang)</a:t>
            </a:r>
            <a:endParaRPr lang="en-US" sz="2400" dirty="0" smtClean="0">
              <a:solidFill>
                <a:srgbClr val="FF505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S4-5 Study &amp; Life Skills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60032" y="4005064"/>
            <a:ext cx="4032448" cy="369332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accent4"/>
                </a:solidFill>
              </a:rPr>
              <a:t>S2 Interdisciplinary Trip to </a:t>
            </a:r>
            <a:r>
              <a:rPr lang="en-US" sz="1800" b="1" dirty="0" smtClean="0">
                <a:solidFill>
                  <a:schemeClr val="accent4"/>
                </a:solidFill>
              </a:rPr>
              <a:t>Malacca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99592" y="4032522"/>
            <a:ext cx="3376613" cy="368300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accent4"/>
                </a:solidFill>
              </a:rPr>
              <a:t>S1 Relational </a:t>
            </a:r>
            <a:r>
              <a:rPr lang="en-US" sz="1800" b="1" dirty="0" smtClean="0">
                <a:solidFill>
                  <a:schemeClr val="accent4"/>
                </a:solidFill>
              </a:rPr>
              <a:t>Camp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30117" y="1628775"/>
            <a:ext cx="3635375" cy="36988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accent4"/>
                </a:solidFill>
              </a:rPr>
              <a:t>S3 Adventure </a:t>
            </a:r>
            <a:r>
              <a:rPr lang="en-US" sz="1800" b="1" dirty="0" smtClean="0">
                <a:solidFill>
                  <a:schemeClr val="accent4"/>
                </a:solidFill>
              </a:rPr>
              <a:t>Camp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pic>
        <p:nvPicPr>
          <p:cNvPr id="32775" name="Picture 15" descr="\\10.173.132.9\School Photos\2012\Sec 1 Relational Camp\4\A00_8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05" y="4434160"/>
            <a:ext cx="337661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6" descr="\\10.173.132.9\School Photos\2012\Sec 2 Malacca Trip\Photos taken by Sameer\0036__2012_03_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401939"/>
            <a:ext cx="4032447" cy="23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7" descr="\\10.173.132.9\School Photos\2012\Sec 3 Adventure Camp KL\_DSC59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117" y="1989138"/>
            <a:ext cx="36623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21</a:t>
            </a:r>
            <a:r>
              <a:rPr lang="en-US" b="1" baseline="30000" dirty="0"/>
              <a:t>st</a:t>
            </a:r>
            <a:r>
              <a:rPr lang="en-US" b="1" dirty="0"/>
              <a:t> C Skills</a:t>
            </a:r>
          </a:p>
        </p:txBody>
      </p:sp>
    </p:spTree>
    <p:extLst>
      <p:ext uri="{BB962C8B-B14F-4D97-AF65-F5344CB8AC3E}">
        <p14:creationId xmlns:p14="http://schemas.microsoft.com/office/powerpoint/2010/main" val="42672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58155" y="404664"/>
            <a:ext cx="7772400" cy="1123175"/>
          </a:xfrm>
          <a:noFill/>
        </p:spPr>
        <p:txBody>
          <a:bodyPr rIns="132080"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sym typeface="Calibri Bold" pitchFamily="34" charset="0"/>
              </a:rPr>
              <a:t> </a:t>
            </a:r>
            <a:r>
              <a:rPr lang="en-US" sz="32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sym typeface="Calibri Bold" pitchFamily="34" charset="0"/>
              </a:rPr>
              <a:t>Hillgrove</a:t>
            </a:r>
            <a:r>
              <a:rPr lang="en-US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sym typeface="Calibri Bold" pitchFamily="34" charset="0"/>
              </a:rPr>
              <a:t> Student Profile</a:t>
            </a:r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740296" y="3154288"/>
            <a:ext cx="2895600" cy="2133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No of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students</a:t>
            </a:r>
            <a:endParaRPr lang="en-US" b="1" dirty="0">
              <a:cs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Express   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631 (53.7%)</a:t>
            </a:r>
            <a:endParaRPr lang="en-US" dirty="0">
              <a:cs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N A          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399 (34.0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%)</a:t>
            </a:r>
            <a:endParaRPr lang="en-US" dirty="0">
              <a:cs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NT           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145 (12.3%)</a:t>
            </a:r>
            <a:endParaRPr lang="en-US" dirty="0">
              <a:cs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Total        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1175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730052" y="5483820"/>
            <a:ext cx="2833836" cy="825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Student Residence </a:t>
            </a:r>
            <a:endParaRPr lang="en-US" b="1" dirty="0">
              <a:cs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HDB 1-3 room   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16.5%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(CS 23.1%)</a:t>
            </a:r>
          </a:p>
        </p:txBody>
      </p:sp>
      <p:sp>
        <p:nvSpPr>
          <p:cNvPr id="5127" name="Rectangle 6"/>
          <p:cNvSpPr>
            <a:spLocks/>
          </p:cNvSpPr>
          <p:nvPr/>
        </p:nvSpPr>
        <p:spPr bwMode="auto">
          <a:xfrm>
            <a:off x="3995936" y="6006225"/>
            <a:ext cx="2833836" cy="381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FAS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                  19.6%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82388"/>
              </p:ext>
            </p:extLst>
          </p:nvPr>
        </p:nvGraphicFramePr>
        <p:xfrm>
          <a:off x="3888432" y="3140968"/>
          <a:ext cx="5076056" cy="250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450"/>
                <a:gridCol w="1361869"/>
                <a:gridCol w="1320599"/>
                <a:gridCol w="140313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S1 Intake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S1 </a:t>
                      </a:r>
                      <a:r>
                        <a:rPr lang="en-SG" sz="2000" dirty="0" err="1">
                          <a:effectLst/>
                        </a:rPr>
                        <a:t>Exp</a:t>
                      </a:r>
                      <a:r>
                        <a:rPr lang="en-SG" sz="2000" dirty="0">
                          <a:effectLst/>
                        </a:rPr>
                        <a:t> Mean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S1 N(A) Mean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S1 N(T) Mean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SG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206.1</a:t>
                      </a:r>
                      <a:endParaRPr lang="en-SG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170.9</a:t>
                      </a:r>
                      <a:endParaRPr lang="en-SG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133.2</a:t>
                      </a:r>
                      <a:endParaRPr lang="en-SG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204.9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171.4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dirty="0">
                          <a:effectLst/>
                        </a:rPr>
                        <a:t>131</a:t>
                      </a:r>
                      <a:endParaRPr lang="en-S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1" dirty="0">
                          <a:solidFill>
                            <a:srgbClr val="6600FF"/>
                          </a:solidFill>
                          <a:effectLst/>
                        </a:rPr>
                        <a:t>2013</a:t>
                      </a:r>
                      <a:endParaRPr lang="en-SG" sz="18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1" dirty="0" smtClean="0">
                          <a:solidFill>
                            <a:srgbClr val="6600FF"/>
                          </a:solidFill>
                          <a:effectLst/>
                        </a:rPr>
                        <a:t>207.7</a:t>
                      </a:r>
                      <a:endParaRPr lang="en-SG" sz="18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1" dirty="0" smtClean="0">
                          <a:solidFill>
                            <a:srgbClr val="6600FF"/>
                          </a:solidFill>
                          <a:effectLst/>
                        </a:rPr>
                        <a:t>175.9</a:t>
                      </a:r>
                      <a:endParaRPr lang="en-SG" sz="18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1" dirty="0" smtClean="0">
                          <a:solidFill>
                            <a:srgbClr val="6600FF"/>
                          </a:solidFill>
                          <a:effectLst/>
                        </a:rPr>
                        <a:t>139.1</a:t>
                      </a:r>
                      <a:endParaRPr lang="en-SG" sz="18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32240" y="980728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at 1 Jan 2013</a:t>
            </a:r>
            <a:endParaRPr lang="en-SG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1830" y="1556792"/>
            <a:ext cx="8200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Hillgrove</a:t>
            </a:r>
            <a:r>
              <a:rPr lang="en-US" sz="2200" dirty="0" smtClean="0"/>
              <a:t> students need more academic support: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Lower band of PSLE T-Score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Normal course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20% under MOE FAS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Student Profile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7192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84659" y="2132856"/>
            <a:ext cx="8351837" cy="3776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u="sng" dirty="0" smtClean="0">
                <a:latin typeface="Arial" charset="0"/>
              </a:rPr>
              <a:t>2013 Overseas Learning Journeys/ Competition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S2 Level – Malacca, Malaysia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S3 Level – Pahang, Malaysia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HIP – Xian, China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HIP – Japan (hosting)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  <a:sym typeface="Wingdings 2"/>
              </a:rPr>
              <a:t>1 CCA - Incentive Trip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68934" y="549275"/>
            <a:ext cx="607933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663300"/>
                </a:solidFill>
              </a:rPr>
              <a:t>Nurturing Global Awareness &amp; Cross-Cultural Skills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280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1pPr>
            <a:lvl2pPr marL="742950" indent="-285750" eaLnBrk="0" hangingPunct="0"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2pPr>
            <a:lvl3pPr marL="1143000" indent="-228600" eaLnBrk="0" hangingPunct="0"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3pPr>
            <a:lvl4pPr marL="1600200" indent="-228600" eaLnBrk="0" hangingPunct="0"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4pPr>
            <a:lvl5pPr marL="2057400" indent="-228600" eaLnBrk="0" hangingPunct="0"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9433E"/>
                </a:solidFill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From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2012, at least 2 overseas LJs per student.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24128" y="2780928"/>
            <a:ext cx="286901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dist="28398" dir="1593903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HIP Japan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3798" name="Picture 10" descr="\\10.173.132.9\School Photos\2012\Japan Trip Photos 2012\Mutsumi JHS photos\IMG_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4538"/>
            <a:ext cx="286901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\\10.173.132.9\School Photos\2012\Japan Trip Photos 2012\Mutsumi JHS photos\IMG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13151"/>
            <a:ext cx="286901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21</a:t>
            </a:r>
            <a:r>
              <a:rPr lang="en-US" b="1" baseline="30000" dirty="0"/>
              <a:t>st</a:t>
            </a:r>
            <a:r>
              <a:rPr lang="en-US" b="1" dirty="0"/>
              <a:t> C Skills</a:t>
            </a:r>
          </a:p>
        </p:txBody>
      </p:sp>
      <p:pic>
        <p:nvPicPr>
          <p:cNvPr id="11" name="Picture 5" descr="DSC_919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008413"/>
            <a:ext cx="2822808" cy="187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15816" y="4869160"/>
            <a:ext cx="2808312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8398" dir="1593903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HIP China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47119" y="548680"/>
            <a:ext cx="51690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663300"/>
                </a:solidFill>
              </a:rPr>
              <a:t>2013 </a:t>
            </a:r>
            <a:r>
              <a:rPr lang="en-US" sz="2800" b="1" dirty="0" smtClean="0">
                <a:solidFill>
                  <a:srgbClr val="663300"/>
                </a:solidFill>
              </a:rPr>
              <a:t>Student Leadership Framework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572000" y="2398712"/>
            <a:ext cx="0" cy="3603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555776" y="1772816"/>
            <a:ext cx="3528392" cy="7191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u="sng" dirty="0"/>
              <a:t>Student Leadership Committee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5522217" y="5445496"/>
            <a:ext cx="1628775" cy="1206129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u="sng" dirty="0"/>
          </a:p>
          <a:p>
            <a:pPr algn="ctr" eaLnBrk="1" hangingPunct="1"/>
            <a:r>
              <a:rPr lang="en-US" b="1" dirty="0" smtClean="0"/>
              <a:t>ACE </a:t>
            </a:r>
            <a:endParaRPr lang="en-US" b="1" dirty="0"/>
          </a:p>
          <a:p>
            <a:pPr algn="ctr" eaLnBrk="1" hangingPunct="1"/>
            <a:r>
              <a:rPr lang="en-US" b="1" dirty="0" smtClean="0"/>
              <a:t>Leaders </a:t>
            </a:r>
            <a:endParaRPr lang="en-US" b="1" dirty="0"/>
          </a:p>
          <a:p>
            <a:pPr algn="ctr" eaLnBrk="1" hangingPunct="1"/>
            <a:endParaRPr lang="en-US" dirty="0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755576" y="2767012"/>
            <a:ext cx="7632848" cy="6953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u="sng"/>
              <a:t>Student Leadership Executive Committee (SL EXCO)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H="1">
            <a:off x="1187623" y="4808537"/>
            <a:ext cx="3175" cy="63695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>
            <a:off x="264417" y="5445223"/>
            <a:ext cx="1676400" cy="112543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/>
              <a:t>Student </a:t>
            </a:r>
          </a:p>
          <a:p>
            <a:pPr algn="ctr" eaLnBrk="1" hangingPunct="1"/>
            <a:r>
              <a:rPr lang="en-US" b="1"/>
              <a:t>Councillors</a:t>
            </a: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2026542" y="5445222"/>
            <a:ext cx="1601788" cy="119687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 dirty="0"/>
              <a:t>CCA </a:t>
            </a:r>
          </a:p>
          <a:p>
            <a:pPr algn="ctr" eaLnBrk="1" hangingPunct="1"/>
            <a:r>
              <a:rPr lang="en-US" b="1" dirty="0" smtClean="0"/>
              <a:t>Leaders</a:t>
            </a:r>
            <a:endParaRPr lang="en-US" b="1" dirty="0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2813942" y="4768850"/>
            <a:ext cx="0" cy="67664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5" name="AutoShape 6"/>
          <p:cNvSpPr>
            <a:spLocks noChangeArrowheads="1"/>
          </p:cNvSpPr>
          <p:nvPr/>
        </p:nvSpPr>
        <p:spPr bwMode="auto">
          <a:xfrm>
            <a:off x="7235130" y="5445224"/>
            <a:ext cx="1628775" cy="121592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u="sng" dirty="0"/>
          </a:p>
          <a:p>
            <a:pPr algn="ctr" eaLnBrk="1" hangingPunct="1"/>
            <a:r>
              <a:rPr lang="en-US" b="1" dirty="0"/>
              <a:t>Class leaders </a:t>
            </a:r>
          </a:p>
          <a:p>
            <a:pPr algn="ctr" eaLnBrk="1" hangingPunct="1"/>
            <a:endParaRPr lang="en-US" dirty="0"/>
          </a:p>
        </p:txBody>
      </p:sp>
      <p:sp>
        <p:nvSpPr>
          <p:cNvPr id="6156" name="AutoShape 6"/>
          <p:cNvSpPr>
            <a:spLocks noChangeArrowheads="1"/>
          </p:cNvSpPr>
          <p:nvPr/>
        </p:nvSpPr>
        <p:spPr bwMode="auto">
          <a:xfrm>
            <a:off x="3725167" y="5445223"/>
            <a:ext cx="1628775" cy="12016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u="sng" dirty="0"/>
          </a:p>
          <a:p>
            <a:pPr algn="ctr" eaLnBrk="1" hangingPunct="1"/>
            <a:endParaRPr lang="en-US" b="1" dirty="0"/>
          </a:p>
          <a:p>
            <a:pPr algn="ctr" eaLnBrk="1" hangingPunct="1"/>
            <a:r>
              <a:rPr lang="en-US" b="1" dirty="0" smtClean="0"/>
              <a:t>Community</a:t>
            </a:r>
            <a:endParaRPr lang="en-US" b="1" dirty="0"/>
          </a:p>
          <a:p>
            <a:pPr algn="ctr" eaLnBrk="1" hangingPunct="1"/>
            <a:r>
              <a:rPr lang="en-US" b="1" dirty="0"/>
              <a:t>Ambassadors</a:t>
            </a:r>
          </a:p>
          <a:p>
            <a:pPr algn="ctr" eaLnBrk="1" hangingPunct="1"/>
            <a:r>
              <a:rPr lang="en-US" b="1" dirty="0"/>
              <a:t> </a:t>
            </a:r>
          </a:p>
          <a:p>
            <a:pPr algn="ctr" eaLnBrk="1" hangingPunct="1"/>
            <a:endParaRPr lang="en-US" dirty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39555" y="4781550"/>
            <a:ext cx="0" cy="6492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6336605" y="4796209"/>
            <a:ext cx="0" cy="6492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>
            <a:off x="8028384" y="4781551"/>
            <a:ext cx="21133" cy="6397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60" name="AutoShape 7"/>
          <p:cNvSpPr>
            <a:spLocks noChangeArrowheads="1"/>
          </p:cNvSpPr>
          <p:nvPr/>
        </p:nvSpPr>
        <p:spPr bwMode="auto">
          <a:xfrm>
            <a:off x="231304" y="4113212"/>
            <a:ext cx="1676400" cy="695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/>
              <a:t>SC EXCO</a:t>
            </a:r>
          </a:p>
        </p:txBody>
      </p:sp>
      <p:sp>
        <p:nvSpPr>
          <p:cNvPr id="6161" name="AutoShape 7"/>
          <p:cNvSpPr>
            <a:spLocks noChangeArrowheads="1"/>
          </p:cNvSpPr>
          <p:nvPr/>
        </p:nvSpPr>
        <p:spPr bwMode="auto">
          <a:xfrm>
            <a:off x="2047180" y="4113212"/>
            <a:ext cx="1581150" cy="6953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/>
              <a:t>CCA Council</a:t>
            </a:r>
          </a:p>
        </p:txBody>
      </p:sp>
      <p:sp>
        <p:nvSpPr>
          <p:cNvPr id="6162" name="AutoShape 7"/>
          <p:cNvSpPr>
            <a:spLocks noChangeArrowheads="1"/>
          </p:cNvSpPr>
          <p:nvPr/>
        </p:nvSpPr>
        <p:spPr bwMode="auto">
          <a:xfrm>
            <a:off x="3725167" y="4113212"/>
            <a:ext cx="1695450" cy="6953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Community </a:t>
            </a:r>
          </a:p>
          <a:p>
            <a:pPr algn="ctr" eaLnBrk="1" hangingPunct="1"/>
            <a:r>
              <a:rPr lang="en-US" b="1" dirty="0" smtClean="0"/>
              <a:t>Council</a:t>
            </a:r>
            <a:endParaRPr lang="en-US" b="1" dirty="0"/>
          </a:p>
        </p:txBody>
      </p:sp>
      <p:sp>
        <p:nvSpPr>
          <p:cNvPr id="6163" name="AutoShape 7"/>
          <p:cNvSpPr>
            <a:spLocks noChangeArrowheads="1"/>
          </p:cNvSpPr>
          <p:nvPr/>
        </p:nvSpPr>
        <p:spPr bwMode="auto">
          <a:xfrm>
            <a:off x="5522217" y="4113212"/>
            <a:ext cx="1628775" cy="6953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ACE </a:t>
            </a:r>
            <a:r>
              <a:rPr lang="en-US" b="1" dirty="0"/>
              <a:t>EXCO</a:t>
            </a:r>
          </a:p>
        </p:txBody>
      </p:sp>
      <p:sp>
        <p:nvSpPr>
          <p:cNvPr id="6164" name="AutoShape 7"/>
          <p:cNvSpPr>
            <a:spLocks noChangeArrowheads="1"/>
          </p:cNvSpPr>
          <p:nvPr/>
        </p:nvSpPr>
        <p:spPr bwMode="auto">
          <a:xfrm>
            <a:off x="7235130" y="4087812"/>
            <a:ext cx="1657350" cy="6937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/>
              <a:t>Class Council</a:t>
            </a:r>
          </a:p>
        </p:txBody>
      </p:sp>
      <p:sp>
        <p:nvSpPr>
          <p:cNvPr id="6165" name="Line 9"/>
          <p:cNvSpPr>
            <a:spLocks noChangeShapeType="1"/>
          </p:cNvSpPr>
          <p:nvPr/>
        </p:nvSpPr>
        <p:spPr bwMode="auto">
          <a:xfrm>
            <a:off x="1187624" y="3462337"/>
            <a:ext cx="3175" cy="6508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66" name="Line 9"/>
          <p:cNvSpPr>
            <a:spLocks noChangeShapeType="1"/>
          </p:cNvSpPr>
          <p:nvPr/>
        </p:nvSpPr>
        <p:spPr bwMode="auto">
          <a:xfrm>
            <a:off x="2856805" y="3462337"/>
            <a:ext cx="0" cy="6381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67" name="Line 9"/>
          <p:cNvSpPr>
            <a:spLocks noChangeShapeType="1"/>
          </p:cNvSpPr>
          <p:nvPr/>
        </p:nvSpPr>
        <p:spPr bwMode="auto">
          <a:xfrm flipH="1">
            <a:off x="4558605" y="3462337"/>
            <a:ext cx="17462" cy="6508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68" name="Line 9"/>
          <p:cNvSpPr>
            <a:spLocks noChangeShapeType="1"/>
          </p:cNvSpPr>
          <p:nvPr/>
        </p:nvSpPr>
        <p:spPr bwMode="auto">
          <a:xfrm>
            <a:off x="6325492" y="3462337"/>
            <a:ext cx="0" cy="6635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69" name="Line 9"/>
          <p:cNvSpPr>
            <a:spLocks noChangeShapeType="1"/>
          </p:cNvSpPr>
          <p:nvPr/>
        </p:nvSpPr>
        <p:spPr bwMode="auto">
          <a:xfrm>
            <a:off x="8028384" y="3475037"/>
            <a:ext cx="0" cy="6127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04" y="692696"/>
            <a:ext cx="2818508" cy="1879005"/>
          </a:xfrm>
          <a:prstGeom prst="rect">
            <a:avLst/>
          </a:prstGeom>
        </p:spPr>
      </p:pic>
      <p:sp>
        <p:nvSpPr>
          <p:cNvPr id="28" name="Rectangle 6"/>
          <p:cNvSpPr>
            <a:spLocks/>
          </p:cNvSpPr>
          <p:nvPr/>
        </p:nvSpPr>
        <p:spPr bwMode="auto">
          <a:xfrm>
            <a:off x="6084168" y="0"/>
            <a:ext cx="305983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</a:t>
            </a:r>
            <a:r>
              <a:rPr lang="en-US" b="1" dirty="0" smtClean="0"/>
              <a:t>Student Leadership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91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55737"/>
              </p:ext>
            </p:extLst>
          </p:nvPr>
        </p:nvGraphicFramePr>
        <p:xfrm>
          <a:off x="0" y="1556791"/>
          <a:ext cx="9143999" cy="30963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78212"/>
                <a:gridCol w="1509442"/>
                <a:gridCol w="1488590"/>
                <a:gridCol w="1367755"/>
              </a:tblGrid>
              <a:tr h="127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Performance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Indicators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(Student Leadership)</a:t>
                      </a:r>
                      <a:endParaRPr lang="en-SG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SG" sz="24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 smtClean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SG" sz="24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SG" sz="24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94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pupils holding formal leadership roles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876709">
                <a:tc>
                  <a:txBody>
                    <a:bodyPr/>
                    <a:lstStyle/>
                    <a:p>
                      <a:pPr algn="l"/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graduating pupils who obtained 1-12 leadership points under LEAPS</a:t>
                      </a:r>
                      <a:endParaRPr lang="en-SG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35.8%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41.6%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53.5%</a:t>
                      </a:r>
                      <a:endParaRPr lang="en-SG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884260" y="413792"/>
            <a:ext cx="7633220" cy="1143000"/>
          </a:xfrm>
          <a:noFill/>
          <a:ln/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Arial" charset="0"/>
              </a:rPr>
              <a:t>Student Leadership Results</a:t>
            </a:r>
            <a:endParaRPr lang="en-US" sz="3200" b="1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6084168" y="0"/>
            <a:ext cx="305983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</a:t>
            </a:r>
            <a:r>
              <a:rPr lang="en-US" b="1" dirty="0" smtClean="0"/>
              <a:t>Student Leadership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5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72303"/>
              </p:ext>
            </p:extLst>
          </p:nvPr>
        </p:nvGraphicFramePr>
        <p:xfrm>
          <a:off x="0" y="1412776"/>
          <a:ext cx="9144001" cy="54452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30987"/>
                <a:gridCol w="1245066"/>
                <a:gridCol w="1322883"/>
                <a:gridCol w="1245065"/>
              </a:tblGrid>
              <a:tr h="70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Pupil Survey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SG" sz="2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SG" sz="2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SG" sz="2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91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opportunities to be involved in making the school better.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919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opportunities to undergo training as a leader.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83.2%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86.1%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83.1%</a:t>
                      </a:r>
                      <a:endParaRPr lang="en-SG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799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participation in CCA has helped me to develop my leadership skills.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84.0%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86.5%</a:t>
                      </a:r>
                      <a:endParaRPr lang="en-SG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10491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school gives students opportunities for leadership training.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77.5%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87.9%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92.0%</a:t>
                      </a:r>
                      <a:endParaRPr lang="en-SG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104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student leaders (Councillors, CCA leaders and Class Leaders) are effective.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74.7%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84.2%</a:t>
                      </a:r>
                      <a:endParaRPr lang="en-SG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872542" y="549275"/>
            <a:ext cx="7633220" cy="881141"/>
          </a:xfrm>
          <a:noFill/>
          <a:ln/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Arial" charset="0"/>
              </a:rPr>
              <a:t>Student Leadership Results</a:t>
            </a:r>
            <a:endParaRPr lang="en-US" sz="3200" b="1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6084168" y="0"/>
            <a:ext cx="305983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/>
              <a:t>ST2: </a:t>
            </a:r>
            <a:r>
              <a:rPr lang="en-US" b="1" dirty="0" smtClean="0"/>
              <a:t>Student Leadership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4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8816" y="664220"/>
            <a:ext cx="7467600" cy="20447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ST3: Staff Capacity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3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Nurturing a professional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and motivated staff</a:t>
            </a:r>
          </a:p>
        </p:txBody>
      </p:sp>
      <p:pic>
        <p:nvPicPr>
          <p:cNvPr id="1071107" name="Picture 3" descr="UbD Scien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011"/>
            <a:ext cx="45720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108" name="Picture 4" descr="3 Rahim D&amp;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45011"/>
            <a:ext cx="4643437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3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9018587" cy="685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+mn-lt"/>
              </a:rPr>
              <a:t>Bridging Gap btw Current &amp; Desired Staff Culture</a:t>
            </a:r>
            <a:endParaRPr lang="en-US" sz="1800" b="1" i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12" y="2138635"/>
            <a:ext cx="2433464" cy="4530725"/>
          </a:xfrm>
          <a:solidFill>
            <a:srgbClr val="FF3300">
              <a:alpha val="41000"/>
            </a:srgbClr>
          </a:solidFill>
        </p:spPr>
        <p:txBody>
          <a:bodyPr/>
          <a:lstStyle/>
          <a:p>
            <a:pPr marL="0" indent="0">
              <a:buClr>
                <a:schemeClr val="bg2"/>
              </a:buClr>
              <a:buSzPct val="70000"/>
              <a:buNone/>
            </a:pPr>
            <a:r>
              <a:rPr lang="en-US" sz="2000" b="1" dirty="0">
                <a:latin typeface="Arial" charset="0"/>
              </a:rPr>
              <a:t>Current School </a:t>
            </a:r>
            <a:r>
              <a:rPr lang="en-US" sz="2000" b="1" dirty="0" smtClean="0">
                <a:latin typeface="Arial" charset="0"/>
              </a:rPr>
              <a:t>Culture</a:t>
            </a:r>
            <a:endParaRPr lang="en-US" sz="2000" b="1" dirty="0" smtClean="0">
              <a:solidFill>
                <a:srgbClr val="660033"/>
              </a:solidFill>
              <a:latin typeface="Arial" charset="0"/>
            </a:endParaRP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660033"/>
                </a:solidFill>
                <a:latin typeface="Arial" charset="0"/>
              </a:rPr>
              <a:t>Relational 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trust between staff and leaders improving but uneven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Improving work-life balance.</a:t>
            </a: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Growing interest and competence</a:t>
            </a:r>
            <a:r>
              <a:rPr lang="en-US" sz="2000" dirty="0">
                <a:latin typeface="Arial" charset="0"/>
              </a:rPr>
              <a:t> in adopting effective pedagogy and assessment. </a:t>
            </a:r>
          </a:p>
          <a:p>
            <a:endParaRPr lang="en-S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6216" y="2138635"/>
            <a:ext cx="2530624" cy="4530725"/>
          </a:xfrm>
          <a:solidFill>
            <a:schemeClr val="tx2">
              <a:lumMod val="25000"/>
              <a:lumOff val="75000"/>
              <a:alpha val="40000"/>
            </a:schemeClr>
          </a:solidFill>
        </p:spPr>
        <p:txBody>
          <a:bodyPr/>
          <a:lstStyle/>
          <a:p>
            <a:pPr marL="0" indent="0">
              <a:buClr>
                <a:schemeClr val="bg2"/>
              </a:buClr>
              <a:buSzPct val="70000"/>
              <a:buNone/>
            </a:pPr>
            <a:r>
              <a:rPr lang="en-US" sz="2000" b="1" dirty="0">
                <a:latin typeface="Arial" charset="0"/>
              </a:rPr>
              <a:t>Desired School </a:t>
            </a:r>
            <a:r>
              <a:rPr lang="en-US" sz="2000" b="1" dirty="0" smtClean="0">
                <a:latin typeface="Arial" charset="0"/>
              </a:rPr>
              <a:t>Culture</a:t>
            </a:r>
            <a:endParaRPr lang="en-US" sz="2000" b="1" dirty="0" smtClean="0">
              <a:solidFill>
                <a:srgbClr val="660033"/>
              </a:solidFill>
              <a:latin typeface="Arial" charset="0"/>
            </a:endParaRP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660033"/>
                </a:solidFill>
                <a:latin typeface="Arial" charset="0"/>
              </a:rPr>
              <a:t>Open 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communication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deep relational trust</a:t>
            </a:r>
            <a:r>
              <a:rPr lang="en-US" sz="2000" dirty="0">
                <a:latin typeface="Arial" charset="0"/>
              </a:rPr>
              <a:t> between staff and leaders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.</a:t>
            </a: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latin typeface="Arial" charset="0"/>
              </a:rPr>
              <a:t>Strong 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work-life balance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0" lvl="0" indent="0"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Deep interest</a:t>
            </a:r>
            <a:r>
              <a:rPr lang="en-US" sz="2000" dirty="0">
                <a:latin typeface="Arial" charset="0"/>
              </a:rPr>
              <a:t> in improving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 professional craft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b="1" dirty="0">
                <a:solidFill>
                  <a:srgbClr val="660033"/>
                </a:solidFill>
                <a:latin typeface="Arial" charset="0"/>
              </a:rPr>
              <a:t>collaboration</a:t>
            </a:r>
            <a:r>
              <a:rPr lang="en-US" sz="2000" dirty="0">
                <a:latin typeface="Arial" charset="0"/>
              </a:rPr>
              <a:t> within a PLC. </a:t>
            </a:r>
          </a:p>
          <a:p>
            <a:endParaRPr lang="en-SG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1663289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000" b="1" dirty="0" smtClean="0">
                <a:solidFill>
                  <a:schemeClr val="tx2"/>
                </a:solidFill>
              </a:rPr>
              <a:t>Initiatives and </a:t>
            </a:r>
            <a:r>
              <a:rPr lang="en-US" sz="2000" b="1" dirty="0" err="1" smtClean="0">
                <a:solidFill>
                  <a:schemeClr val="tx2"/>
                </a:solidFill>
              </a:rPr>
              <a:t>programmes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dirty="0" smtClean="0"/>
              <a:t>Teacher </a:t>
            </a:r>
            <a:r>
              <a:rPr lang="en-US" dirty="0"/>
              <a:t>Work </a:t>
            </a:r>
            <a:r>
              <a:rPr lang="en-US" dirty="0" err="1"/>
              <a:t>Mgt</a:t>
            </a:r>
            <a:r>
              <a:rPr lang="en-US" dirty="0"/>
              <a:t> Framework (TWMF). </a:t>
            </a:r>
          </a:p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Work-life balance through staff wellbeing activities.</a:t>
            </a:r>
          </a:p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Open culture, use of praise &amp; encouragement, celebration.</a:t>
            </a:r>
          </a:p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Sustained and structured pedagogy and assessment training.</a:t>
            </a:r>
          </a:p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Deepen understanding and practice of Lesson Study &amp; WITS.</a:t>
            </a:r>
          </a:p>
          <a:p>
            <a:endParaRPr lang="en-SG" dirty="0"/>
          </a:p>
        </p:txBody>
      </p:sp>
      <p:sp>
        <p:nvSpPr>
          <p:cNvPr id="9" name="Pentagon 8"/>
          <p:cNvSpPr/>
          <p:nvPr/>
        </p:nvSpPr>
        <p:spPr>
          <a:xfrm>
            <a:off x="2987824" y="5445224"/>
            <a:ext cx="3168352" cy="720080"/>
          </a:xfrm>
          <a:prstGeom prst="homePlat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Staff Culture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82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\\10.173.132.9\School Photos\2012\NDP\NDP Ms Neo\DSC_4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505075"/>
            <a:ext cx="3581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895475"/>
            <a:ext cx="3581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/>
              <a:t>School Leaders leading the way in singing of National Day anthem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91564" y="758072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G</a:t>
            </a:r>
            <a:r>
              <a:rPr lang="en-US" sz="2800" b="1" dirty="0" smtClean="0">
                <a:solidFill>
                  <a:srgbClr val="663300"/>
                </a:solidFill>
              </a:rPr>
              <a:t>rowing </a:t>
            </a:r>
            <a:r>
              <a:rPr lang="en-US" sz="2800" b="1" dirty="0">
                <a:solidFill>
                  <a:srgbClr val="663300"/>
                </a:solidFill>
              </a:rPr>
              <a:t>School </a:t>
            </a:r>
            <a:r>
              <a:rPr lang="en-US" sz="2800" b="1" dirty="0" smtClean="0">
                <a:solidFill>
                  <a:srgbClr val="663300"/>
                </a:solidFill>
              </a:rPr>
              <a:t>Values amongst Staff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28600" y="1676400"/>
            <a:ext cx="5638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en-US" sz="2800" dirty="0" smtClean="0"/>
              <a:t>Nurturing and supporting the growth of school values in staff through 4 key processes: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/>
              <a:t>Staff Induction, Mentoring &amp; Coaching, Role-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Mgt</a:t>
            </a:r>
            <a:r>
              <a:rPr lang="en-US" sz="2400" dirty="0" smtClean="0"/>
              <a:t> by Walkabout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/>
              <a:t>Key Learning </a:t>
            </a:r>
            <a:r>
              <a:rPr lang="en-US" sz="2400" dirty="0" err="1" smtClean="0"/>
              <a:t>Progs</a:t>
            </a:r>
            <a:r>
              <a:rPr lang="en-US" sz="2400" dirty="0" smtClean="0"/>
              <a:t> for Staff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/>
              <a:t>Caring for Staff through Well-Being </a:t>
            </a:r>
            <a:r>
              <a:rPr lang="en-US" sz="2400" dirty="0" err="1" smtClean="0"/>
              <a:t>Progs</a:t>
            </a:r>
            <a:endParaRPr lang="en-US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/>
              <a:t>Staff Appraisal &amp; Recognition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Staff Culture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0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159"/>
            <a:ext cx="9144000" cy="93662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+mn-lt"/>
              </a:rPr>
              <a:t>Approach to Leadership Resource </a:t>
            </a:r>
            <a:r>
              <a:rPr lang="en-US" sz="2800" b="1" dirty="0">
                <a:solidFill>
                  <a:srgbClr val="663300"/>
                </a:solidFill>
                <a:latin typeface="+mn-lt"/>
              </a:rPr>
              <a:t>Planning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62880" y="1556792"/>
            <a:ext cx="8481120" cy="48148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Three </a:t>
            </a:r>
            <a:r>
              <a:rPr lang="en-US" sz="2400" dirty="0" err="1" smtClean="0"/>
              <a:t>Rs</a:t>
            </a:r>
            <a:r>
              <a:rPr lang="en-US" sz="2400" dirty="0" smtClean="0"/>
              <a:t> of Leadership Resource Planning: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en-US" sz="2400" b="1" dirty="0"/>
              <a:t>Recruit</a:t>
            </a:r>
            <a:endParaRPr lang="en-US" sz="2400" dirty="0"/>
          </a:p>
          <a:p>
            <a:pPr lvl="1" indent="-342900"/>
            <a:r>
              <a:rPr lang="en-US" sz="2400" dirty="0"/>
              <a:t>Scout for </a:t>
            </a:r>
            <a:r>
              <a:rPr lang="en-US" sz="2400" dirty="0" smtClean="0"/>
              <a:t>KPs </a:t>
            </a:r>
            <a:r>
              <a:rPr lang="en-US" sz="2400" dirty="0"/>
              <a:t>and </a:t>
            </a:r>
            <a:r>
              <a:rPr lang="en-US" sz="2400" dirty="0" smtClean="0"/>
              <a:t>teachers </a:t>
            </a:r>
            <a:r>
              <a:rPr lang="en-US" sz="2400" dirty="0"/>
              <a:t>with leadership </a:t>
            </a:r>
            <a:r>
              <a:rPr lang="en-US" sz="2400" dirty="0" smtClean="0"/>
              <a:t>potential; </a:t>
            </a:r>
            <a:r>
              <a:rPr lang="en-US" sz="2400" dirty="0"/>
              <a:t>Explain </a:t>
            </a:r>
            <a:r>
              <a:rPr lang="en-US" sz="2400" dirty="0" err="1"/>
              <a:t>Hillgrove’s</a:t>
            </a:r>
            <a:r>
              <a:rPr lang="en-US" sz="2400" dirty="0"/>
              <a:t> vision, culture &amp; what we offer.</a:t>
            </a:r>
          </a:p>
          <a:p>
            <a:r>
              <a:rPr lang="en-US" sz="2400" b="1" dirty="0" smtClean="0"/>
              <a:t>Retain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indent="-342900"/>
            <a:r>
              <a:rPr lang="en-US" sz="2400" dirty="0" smtClean="0"/>
              <a:t>Offer </a:t>
            </a:r>
            <a:r>
              <a:rPr lang="en-US" sz="2400" dirty="0"/>
              <a:t>leadership </a:t>
            </a:r>
            <a:r>
              <a:rPr lang="en-US" sz="2400" dirty="0" err="1" smtClean="0"/>
              <a:t>devt</a:t>
            </a:r>
            <a:r>
              <a:rPr lang="en-US" sz="2400" dirty="0" smtClean="0"/>
              <a:t> opportunities; </a:t>
            </a:r>
            <a:r>
              <a:rPr lang="en-US" sz="2400" dirty="0"/>
              <a:t>Look after leaders’ needs &amp; </a:t>
            </a:r>
            <a:r>
              <a:rPr lang="en-US" sz="2400" dirty="0" smtClean="0"/>
              <a:t>wellbeing; </a:t>
            </a:r>
            <a:r>
              <a:rPr lang="en-US" sz="2400" dirty="0"/>
              <a:t>Nurture school spirit and </a:t>
            </a:r>
            <a:r>
              <a:rPr lang="en-US" sz="2400" dirty="0" smtClean="0"/>
              <a:t>loyalty.</a:t>
            </a:r>
            <a:endParaRPr lang="en-US" sz="2400" dirty="0"/>
          </a:p>
          <a:p>
            <a:r>
              <a:rPr lang="en-US" sz="2400" b="1" dirty="0" smtClean="0"/>
              <a:t>Renew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indent="-342900"/>
            <a:r>
              <a:rPr lang="en-US" sz="2400" dirty="0" smtClean="0"/>
              <a:t>Leadership </a:t>
            </a:r>
            <a:r>
              <a:rPr lang="en-US" sz="2400" dirty="0" err="1" smtClean="0"/>
              <a:t>devt</a:t>
            </a:r>
            <a:r>
              <a:rPr lang="en-US" sz="2400" dirty="0" smtClean="0"/>
              <a:t> opportunities</a:t>
            </a:r>
            <a:r>
              <a:rPr lang="en-US" sz="2400" dirty="0"/>
              <a:t>; </a:t>
            </a:r>
            <a:r>
              <a:rPr lang="en-US" sz="2400" dirty="0" smtClean="0"/>
              <a:t>Ideas &amp; effort for </a:t>
            </a:r>
            <a:r>
              <a:rPr lang="en-US" sz="2400" dirty="0" err="1" smtClean="0"/>
              <a:t>sch</a:t>
            </a:r>
            <a:r>
              <a:rPr lang="en-US" sz="2400" dirty="0" smtClean="0"/>
              <a:t> </a:t>
            </a:r>
            <a:r>
              <a:rPr lang="en-US" sz="2400" dirty="0"/>
              <a:t>improvement; Collaboration </a:t>
            </a:r>
            <a:r>
              <a:rPr lang="en-US" sz="2400" dirty="0" smtClean="0"/>
              <a:t>&amp; bonding.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6372225" y="0"/>
            <a:ext cx="2771775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ST3: </a:t>
            </a:r>
            <a:r>
              <a:rPr lang="en-US" sz="2200" b="1" dirty="0" smtClean="0"/>
              <a:t>Leadership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622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04800" y="494184"/>
            <a:ext cx="8588375" cy="990600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663300"/>
                </a:solidFill>
                <a:latin typeface="Arial" pitchFamily="34" charset="0"/>
              </a:rPr>
              <a:t>Building Strong </a:t>
            </a:r>
            <a:r>
              <a:rPr lang="en-GB" sz="2800" b="1" dirty="0" err="1" smtClean="0">
                <a:solidFill>
                  <a:srgbClr val="663300"/>
                </a:solidFill>
                <a:latin typeface="Arial" pitchFamily="34" charset="0"/>
              </a:rPr>
              <a:t>Depts</a:t>
            </a:r>
            <a:r>
              <a:rPr lang="en-GB" sz="2800" dirty="0">
                <a:solidFill>
                  <a:srgbClr val="663300"/>
                </a:solidFill>
                <a:latin typeface="Arial" pitchFamily="34" charset="0"/>
              </a:rPr>
              <a:t> </a:t>
            </a:r>
            <a:r>
              <a:rPr lang="en-GB" sz="2800" dirty="0" smtClean="0">
                <a:solidFill>
                  <a:srgbClr val="663300"/>
                </a:solidFill>
                <a:latin typeface="Arial" pitchFamily="34" charset="0"/>
              </a:rPr>
              <a:t>&amp; </a:t>
            </a:r>
            <a:r>
              <a:rPr lang="en-GB" sz="2800" b="1" dirty="0" smtClean="0">
                <a:solidFill>
                  <a:srgbClr val="663300"/>
                </a:solidFill>
                <a:latin typeface="Arial" pitchFamily="34" charset="0"/>
              </a:rPr>
              <a:t>Committees </a:t>
            </a:r>
            <a:br>
              <a:rPr lang="en-GB" sz="2800" b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en-GB" sz="2800" b="1" dirty="0" smtClean="0">
                <a:solidFill>
                  <a:srgbClr val="663300"/>
                </a:solidFill>
                <a:latin typeface="Arial" pitchFamily="34" charset="0"/>
              </a:rPr>
              <a:t>through Leadership </a:t>
            </a:r>
            <a:r>
              <a:rPr lang="en-GB" sz="2800" b="1" dirty="0" err="1" smtClean="0">
                <a:solidFill>
                  <a:srgbClr val="663300"/>
                </a:solidFill>
                <a:latin typeface="Arial" pitchFamily="34" charset="0"/>
              </a:rPr>
              <a:t>Devt</a:t>
            </a:r>
            <a:endParaRPr lang="en-US" sz="2800" dirty="0" smtClean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093615" y="3121496"/>
            <a:ext cx="103822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err="1"/>
              <a:t>Mdm</a:t>
            </a:r>
            <a:r>
              <a:rPr lang="en-GB" sz="1000" dirty="0"/>
              <a:t> Ong Fei Min</a:t>
            </a:r>
            <a:endParaRPr lang="en-US" sz="1000" dirty="0"/>
          </a:p>
          <a:p>
            <a:pPr algn="ctr"/>
            <a:r>
              <a:rPr lang="en-GB" sz="1000" dirty="0"/>
              <a:t>Vice-Principal</a:t>
            </a:r>
            <a:endParaRPr lang="en-US" sz="1000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62114" y="4259659"/>
            <a:ext cx="806450" cy="808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smtClean="0"/>
              <a:t>Ms </a:t>
            </a:r>
            <a:r>
              <a:rPr lang="en-GB" sz="1000" dirty="0"/>
              <a:t>Chong Mui Choo</a:t>
            </a:r>
            <a:endParaRPr lang="en-US" sz="1000" dirty="0"/>
          </a:p>
          <a:p>
            <a:pPr algn="ctr"/>
            <a:r>
              <a:rPr lang="en-GB" sz="1000" dirty="0"/>
              <a:t>HOD</a:t>
            </a:r>
            <a:r>
              <a:rPr lang="en-GB" sz="1000" dirty="0" smtClean="0"/>
              <a:t>/</a:t>
            </a:r>
          </a:p>
          <a:p>
            <a:pPr algn="ctr"/>
            <a:r>
              <a:rPr lang="en-GB" sz="1000" dirty="0" smtClean="0"/>
              <a:t>MATH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765303" y="5429274"/>
            <a:ext cx="806450" cy="109607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smtClean="0"/>
              <a:t>Ms </a:t>
            </a:r>
            <a:r>
              <a:rPr lang="en-GB" sz="1000" dirty="0"/>
              <a:t>Ang </a:t>
            </a:r>
            <a:r>
              <a:rPr lang="en-GB" sz="1000" dirty="0" err="1"/>
              <a:t>Rei</a:t>
            </a:r>
            <a:r>
              <a:rPr lang="en-GB" sz="1000" dirty="0"/>
              <a:t>-Wan Karen</a:t>
            </a:r>
            <a:endParaRPr lang="en-US" sz="1000" dirty="0"/>
          </a:p>
          <a:p>
            <a:pPr algn="ctr"/>
            <a:r>
              <a:rPr lang="en-GB" sz="1000" dirty="0"/>
              <a:t>LH/Math &amp; </a:t>
            </a:r>
            <a:r>
              <a:rPr lang="en-GB" sz="1000" dirty="0" err="1"/>
              <a:t>Sch</a:t>
            </a:r>
            <a:r>
              <a:rPr lang="en-GB" sz="1000" dirty="0"/>
              <a:t> Info </a:t>
            </a:r>
            <a:r>
              <a:rPr lang="en-GB" sz="1000" dirty="0" err="1"/>
              <a:t>Mgt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068564" y="4259659"/>
            <a:ext cx="692150" cy="8080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err="1"/>
              <a:t>Mdm</a:t>
            </a:r>
            <a:r>
              <a:rPr lang="en-GB" sz="1000" dirty="0"/>
              <a:t> Jean </a:t>
            </a:r>
            <a:r>
              <a:rPr lang="en-GB" sz="1000" dirty="0" err="1"/>
              <a:t>Khoo</a:t>
            </a:r>
            <a:endParaRPr lang="en-US" sz="1000" dirty="0"/>
          </a:p>
          <a:p>
            <a:pPr algn="ctr"/>
            <a:r>
              <a:rPr lang="en-GB" sz="1000" dirty="0"/>
              <a:t>HOD/ Humans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760714" y="4259659"/>
            <a:ext cx="692150" cy="808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/>
              <a:t>Mr Ramesh </a:t>
            </a:r>
            <a:r>
              <a:rPr lang="en-GB" sz="1000" dirty="0" err="1"/>
              <a:t>Ramiya</a:t>
            </a:r>
            <a:endParaRPr lang="en-US" sz="1000" dirty="0"/>
          </a:p>
          <a:p>
            <a:pPr algn="ctr"/>
            <a:r>
              <a:rPr lang="en-GB" sz="1000" dirty="0"/>
              <a:t>HOD/PE &amp; CCA </a:t>
            </a:r>
            <a:endParaRPr lang="en-US" sz="1000" dirty="0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260901" y="4259659"/>
            <a:ext cx="808038" cy="808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/>
              <a:t>Mr S </a:t>
            </a:r>
            <a:r>
              <a:rPr lang="en-GB" sz="1000" dirty="0" err="1" smtClean="0"/>
              <a:t>Thiru</a:t>
            </a:r>
            <a:endParaRPr lang="en-US" sz="1000" dirty="0"/>
          </a:p>
          <a:p>
            <a:pPr algn="ctr"/>
            <a:r>
              <a:rPr lang="en-GB" sz="1000" dirty="0"/>
              <a:t>HOD/Char </a:t>
            </a:r>
            <a:r>
              <a:rPr lang="en-GB" sz="1000" dirty="0" err="1"/>
              <a:t>Devt</a:t>
            </a:r>
            <a:r>
              <a:rPr lang="en-GB" sz="1000" dirty="0"/>
              <a:t> &amp; Guidance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068939" y="4259659"/>
            <a:ext cx="806450" cy="8080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/>
              <a:t>Mr Teo Yee Ann</a:t>
            </a:r>
            <a:endParaRPr lang="en-US" sz="1000" dirty="0"/>
          </a:p>
          <a:p>
            <a:pPr algn="ctr"/>
            <a:r>
              <a:rPr lang="en-GB" sz="1000" dirty="0"/>
              <a:t>HOD/ Discipline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4646613" y="2617440"/>
            <a:ext cx="1587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2680197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603747" y="3915171"/>
            <a:ext cx="80007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H="1">
            <a:off x="2502197" y="5067696"/>
            <a:ext cx="104403" cy="361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569964" y="4259659"/>
            <a:ext cx="692150" cy="8080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/>
              <a:t>Mrs</a:t>
            </a:r>
            <a:r>
              <a:rPr lang="en-US" sz="1000" dirty="0" smtClean="0"/>
              <a:t> Jennifer Peng</a:t>
            </a:r>
            <a:endParaRPr lang="en-US" sz="1000" dirty="0"/>
          </a:p>
          <a:p>
            <a:pPr algn="ctr"/>
            <a:r>
              <a:rPr lang="en-GB" sz="1000" dirty="0" smtClean="0"/>
              <a:t>HOD/SC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1353940" y="5429274"/>
            <a:ext cx="692150" cy="109607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/>
              <a:t>Mdm</a:t>
            </a:r>
            <a:r>
              <a:rPr lang="en-US" sz="1000" dirty="0" smtClean="0"/>
              <a:t> Yong Siew Fai</a:t>
            </a:r>
            <a:endParaRPr lang="en-US" sz="1000" dirty="0"/>
          </a:p>
          <a:p>
            <a:pPr algn="ctr"/>
            <a:r>
              <a:rPr lang="en-GB" sz="1000" dirty="0" smtClean="0"/>
              <a:t>ST/Bio</a:t>
            </a:r>
            <a:endParaRPr lang="en-US" sz="1000" dirty="0"/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877814" y="4259659"/>
            <a:ext cx="692150" cy="808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err="1" smtClean="0"/>
              <a:t>Mdm</a:t>
            </a:r>
            <a:r>
              <a:rPr lang="en-GB" sz="1000" dirty="0" smtClean="0"/>
              <a:t> </a:t>
            </a:r>
            <a:r>
              <a:rPr lang="en-GB" sz="1000" dirty="0" err="1"/>
              <a:t>Salbiah</a:t>
            </a:r>
            <a:r>
              <a:rPr lang="en-GB" sz="1000" dirty="0"/>
              <a:t> </a:t>
            </a:r>
            <a:r>
              <a:rPr lang="en-GB" sz="1000" dirty="0" smtClean="0"/>
              <a:t>HOD/</a:t>
            </a:r>
          </a:p>
          <a:p>
            <a:pPr algn="ctr" eaLnBrk="1" hangingPunct="1"/>
            <a:r>
              <a:rPr lang="en-GB" sz="1000" dirty="0" smtClean="0"/>
              <a:t>MTL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179512" y="4259659"/>
            <a:ext cx="698302" cy="8080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/>
              <a:t>Mr Marcus Teo</a:t>
            </a:r>
            <a:endParaRPr lang="en-US" sz="1000" dirty="0"/>
          </a:p>
          <a:p>
            <a:pPr algn="ctr"/>
            <a:r>
              <a:rPr lang="en-GB" sz="1000" dirty="0" smtClean="0"/>
              <a:t>HOD/EL &amp; Lit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661791" y="5429275"/>
            <a:ext cx="692150" cy="109606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000" dirty="0" err="1"/>
              <a:t>Mdm</a:t>
            </a:r>
            <a:r>
              <a:rPr lang="en-US" sz="1000" dirty="0"/>
              <a:t> Wong Huey </a:t>
            </a:r>
            <a:r>
              <a:rPr lang="en-US" sz="1000" dirty="0" err="1"/>
              <a:t>Jeen</a:t>
            </a:r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SH/CL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4263902" y="5429274"/>
            <a:ext cx="776287" cy="109607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/>
              <a:t>Mr Eric Foo Chee Sian</a:t>
            </a:r>
          </a:p>
          <a:p>
            <a:pPr algn="ctr"/>
            <a:r>
              <a:rPr lang="en-US" sz="1000" dirty="0" smtClean="0"/>
              <a:t>SH/</a:t>
            </a:r>
            <a:r>
              <a:rPr lang="en-US" sz="1000" dirty="0" err="1" smtClean="0"/>
              <a:t>Std</a:t>
            </a:r>
            <a:r>
              <a:rPr lang="en-US" sz="1000" dirty="0" smtClean="0"/>
              <a:t> </a:t>
            </a:r>
            <a:r>
              <a:rPr lang="en-US" sz="1000" dirty="0" err="1" smtClean="0"/>
              <a:t>Ldrshp</a:t>
            </a:r>
            <a:r>
              <a:rPr lang="en-US" sz="1000" dirty="0" smtClean="0"/>
              <a:t> &amp; Partners</a:t>
            </a:r>
            <a:endParaRPr lang="en-US" sz="1000" dirty="0"/>
          </a:p>
        </p:txBody>
      </p:sp>
      <p:sp>
        <p:nvSpPr>
          <p:cNvPr id="7189" name="Line 22"/>
          <p:cNvSpPr>
            <a:spLocks noChangeShapeType="1"/>
          </p:cNvSpPr>
          <p:nvPr/>
        </p:nvSpPr>
        <p:spPr bwMode="auto">
          <a:xfrm>
            <a:off x="603747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0" name="Line 23"/>
          <p:cNvSpPr>
            <a:spLocks noChangeShapeType="1"/>
          </p:cNvSpPr>
          <p:nvPr/>
        </p:nvSpPr>
        <p:spPr bwMode="auto">
          <a:xfrm flipH="1">
            <a:off x="1007866" y="5078809"/>
            <a:ext cx="89879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1" name="Line 24"/>
          <p:cNvSpPr>
            <a:spLocks noChangeShapeType="1"/>
          </p:cNvSpPr>
          <p:nvPr/>
        </p:nvSpPr>
        <p:spPr bwMode="auto">
          <a:xfrm>
            <a:off x="1295897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2" name="Line 25"/>
          <p:cNvSpPr>
            <a:spLocks noChangeShapeType="1"/>
          </p:cNvSpPr>
          <p:nvPr/>
        </p:nvSpPr>
        <p:spPr bwMode="auto">
          <a:xfrm>
            <a:off x="1988047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3" name="Line 26"/>
          <p:cNvSpPr>
            <a:spLocks noChangeShapeType="1"/>
          </p:cNvSpPr>
          <p:nvPr/>
        </p:nvSpPr>
        <p:spPr bwMode="auto">
          <a:xfrm flipH="1">
            <a:off x="1808027" y="5067696"/>
            <a:ext cx="108012" cy="361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>
            <a:off x="3486647" y="3913584"/>
            <a:ext cx="158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5" name="Line 28"/>
          <p:cNvSpPr>
            <a:spLocks noChangeShapeType="1"/>
          </p:cNvSpPr>
          <p:nvPr/>
        </p:nvSpPr>
        <p:spPr bwMode="auto">
          <a:xfrm>
            <a:off x="4178797" y="3913584"/>
            <a:ext cx="158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6" name="Line 29"/>
          <p:cNvSpPr>
            <a:spLocks noChangeShapeType="1"/>
          </p:cNvSpPr>
          <p:nvPr/>
        </p:nvSpPr>
        <p:spPr bwMode="auto">
          <a:xfrm>
            <a:off x="4250805" y="5067696"/>
            <a:ext cx="177179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7" name="Line 30"/>
          <p:cNvSpPr>
            <a:spLocks noChangeShapeType="1"/>
          </p:cNvSpPr>
          <p:nvPr/>
        </p:nvSpPr>
        <p:spPr bwMode="auto">
          <a:xfrm>
            <a:off x="5678984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8" name="Line 31"/>
          <p:cNvSpPr>
            <a:spLocks noChangeShapeType="1"/>
          </p:cNvSpPr>
          <p:nvPr/>
        </p:nvSpPr>
        <p:spPr bwMode="auto">
          <a:xfrm>
            <a:off x="6487022" y="3913584"/>
            <a:ext cx="3398" cy="344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199" name="Text Box 32"/>
          <p:cNvSpPr txBox="1">
            <a:spLocks noChangeArrowheads="1"/>
          </p:cNvSpPr>
          <p:nvPr/>
        </p:nvSpPr>
        <p:spPr bwMode="auto">
          <a:xfrm>
            <a:off x="4452864" y="4259659"/>
            <a:ext cx="808037" cy="8080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/>
              <a:t>Mr </a:t>
            </a:r>
            <a:r>
              <a:rPr lang="en-US" sz="1000" dirty="0" err="1"/>
              <a:t>Lennie</a:t>
            </a:r>
            <a:r>
              <a:rPr lang="en-US" sz="1000" dirty="0"/>
              <a:t> Chua Yang Ming</a:t>
            </a:r>
          </a:p>
          <a:p>
            <a:pPr algn="ctr"/>
            <a:r>
              <a:rPr lang="en-US" sz="1000" dirty="0"/>
              <a:t>HOD/ACT</a:t>
            </a:r>
          </a:p>
        </p:txBody>
      </p:sp>
      <p:sp>
        <p:nvSpPr>
          <p:cNvPr id="7200" name="Line 33"/>
          <p:cNvSpPr>
            <a:spLocks noChangeShapeType="1"/>
          </p:cNvSpPr>
          <p:nvPr/>
        </p:nvSpPr>
        <p:spPr bwMode="auto">
          <a:xfrm>
            <a:off x="4986834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02" name="Text Box 35"/>
          <p:cNvSpPr txBox="1">
            <a:spLocks noChangeArrowheads="1"/>
          </p:cNvSpPr>
          <p:nvPr/>
        </p:nvSpPr>
        <p:spPr bwMode="auto">
          <a:xfrm>
            <a:off x="8316416" y="4257675"/>
            <a:ext cx="720080" cy="80684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000" dirty="0" err="1"/>
              <a:t>Ms</a:t>
            </a:r>
            <a:r>
              <a:rPr lang="en-US" sz="1000" dirty="0"/>
              <a:t> </a:t>
            </a:r>
            <a:r>
              <a:rPr lang="en-US" sz="1000" dirty="0" err="1"/>
              <a:t>Usha</a:t>
            </a:r>
            <a:r>
              <a:rPr lang="en-US" sz="1000" dirty="0"/>
              <a:t> </a:t>
            </a:r>
            <a:r>
              <a:rPr lang="en-US" sz="1000" dirty="0" err="1"/>
              <a:t>Wassan</a:t>
            </a:r>
            <a:r>
              <a:rPr lang="en-US" sz="1000" dirty="0"/>
              <a:t> </a:t>
            </a:r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LT/</a:t>
            </a:r>
            <a:r>
              <a:rPr lang="en-US" sz="1000" dirty="0" err="1" smtClean="0"/>
              <a:t>Chem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203" name="Line 36"/>
          <p:cNvSpPr>
            <a:spLocks noChangeShapeType="1"/>
          </p:cNvSpPr>
          <p:nvPr/>
        </p:nvSpPr>
        <p:spPr bwMode="auto">
          <a:xfrm>
            <a:off x="7293472" y="3913584"/>
            <a:ext cx="158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04" name="Line 37"/>
          <p:cNvSpPr>
            <a:spLocks noChangeShapeType="1"/>
          </p:cNvSpPr>
          <p:nvPr/>
        </p:nvSpPr>
        <p:spPr bwMode="auto">
          <a:xfrm>
            <a:off x="8604448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05" name="Text Box 38"/>
          <p:cNvSpPr txBox="1">
            <a:spLocks noChangeArrowheads="1"/>
          </p:cNvSpPr>
          <p:nvPr/>
        </p:nvSpPr>
        <p:spPr bwMode="auto">
          <a:xfrm>
            <a:off x="5022729" y="5429274"/>
            <a:ext cx="741362" cy="109607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/>
              <a:t>Ms</a:t>
            </a:r>
            <a:r>
              <a:rPr lang="en-US" sz="1000" dirty="0" smtClean="0"/>
              <a:t> </a:t>
            </a:r>
            <a:r>
              <a:rPr lang="en-US" sz="1000" dirty="0"/>
              <a:t>Lim </a:t>
            </a:r>
            <a:r>
              <a:rPr lang="en-US" sz="1000" dirty="0" err="1"/>
              <a:t>Sik</a:t>
            </a:r>
            <a:r>
              <a:rPr lang="en-US" sz="1000" dirty="0"/>
              <a:t> Choo 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SH/Design &amp; Tech</a:t>
            </a:r>
          </a:p>
        </p:txBody>
      </p:sp>
      <p:sp>
        <p:nvSpPr>
          <p:cNvPr id="7206" name="Line 39"/>
          <p:cNvSpPr>
            <a:spLocks noChangeShapeType="1"/>
          </p:cNvSpPr>
          <p:nvPr/>
        </p:nvSpPr>
        <p:spPr bwMode="auto">
          <a:xfrm>
            <a:off x="4914825" y="5067696"/>
            <a:ext cx="30963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07" name="Text Box 40"/>
          <p:cNvSpPr txBox="1">
            <a:spLocks noChangeArrowheads="1"/>
          </p:cNvSpPr>
          <p:nvPr/>
        </p:nvSpPr>
        <p:spPr bwMode="auto">
          <a:xfrm>
            <a:off x="4355976" y="3121496"/>
            <a:ext cx="103822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zh-CN" sz="1000" dirty="0">
                <a:ea typeface="宋体" pitchFamily="2" charset="-122"/>
              </a:rPr>
              <a:t>Mr V Harindranath</a:t>
            </a:r>
            <a:endParaRPr lang="en-US" altLang="zh-CN" sz="1000" dirty="0">
              <a:ea typeface="宋体" pitchFamily="2" charset="-122"/>
            </a:endParaRPr>
          </a:p>
          <a:p>
            <a:pPr algn="ctr"/>
            <a:r>
              <a:rPr lang="en-GB" altLang="zh-CN" sz="1000" dirty="0">
                <a:ea typeface="宋体" pitchFamily="2" charset="-122"/>
              </a:rPr>
              <a:t>Vice-Principal</a:t>
            </a:r>
            <a:endParaRPr lang="en-US" altLang="zh-CN" sz="1000" dirty="0">
              <a:ea typeface="宋体" pitchFamily="2" charset="-122"/>
            </a:endParaRPr>
          </a:p>
        </p:txBody>
      </p:sp>
      <p:sp>
        <p:nvSpPr>
          <p:cNvPr id="7208" name="Line 41"/>
          <p:cNvSpPr>
            <a:spLocks noChangeShapeType="1"/>
          </p:cNvSpPr>
          <p:nvPr/>
        </p:nvSpPr>
        <p:spPr bwMode="auto">
          <a:xfrm>
            <a:off x="4932040" y="2905472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09" name="Line 42"/>
          <p:cNvSpPr>
            <a:spLocks noChangeShapeType="1"/>
          </p:cNvSpPr>
          <p:nvPr/>
        </p:nvSpPr>
        <p:spPr bwMode="auto">
          <a:xfrm>
            <a:off x="7452320" y="3697560"/>
            <a:ext cx="0" cy="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10" name="Line 43"/>
          <p:cNvSpPr>
            <a:spLocks noChangeShapeType="1"/>
          </p:cNvSpPr>
          <p:nvPr/>
        </p:nvSpPr>
        <p:spPr bwMode="auto">
          <a:xfrm>
            <a:off x="2627784" y="2905472"/>
            <a:ext cx="1587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11" name="Line 44"/>
          <p:cNvSpPr>
            <a:spLocks noChangeShapeType="1"/>
          </p:cNvSpPr>
          <p:nvPr/>
        </p:nvSpPr>
        <p:spPr bwMode="auto">
          <a:xfrm>
            <a:off x="2612727" y="2905472"/>
            <a:ext cx="48395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12" name="Text Box 45"/>
          <p:cNvSpPr txBox="1">
            <a:spLocks noChangeArrowheads="1"/>
          </p:cNvSpPr>
          <p:nvPr/>
        </p:nvSpPr>
        <p:spPr bwMode="auto">
          <a:xfrm>
            <a:off x="4070350" y="2039590"/>
            <a:ext cx="1154113" cy="57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/>
              <a:t>Mr Kenneth Lee </a:t>
            </a:r>
            <a:endParaRPr lang="en-GB" sz="1000" dirty="0" smtClean="0"/>
          </a:p>
          <a:p>
            <a:pPr algn="ctr" eaLnBrk="1" hangingPunct="1"/>
            <a:r>
              <a:rPr lang="en-GB" sz="1000" dirty="0" smtClean="0"/>
              <a:t>Tee </a:t>
            </a:r>
            <a:r>
              <a:rPr lang="en-GB" sz="1000" dirty="0"/>
              <a:t>Chong </a:t>
            </a:r>
            <a:endParaRPr lang="en-US" sz="1000" dirty="0"/>
          </a:p>
          <a:p>
            <a:pPr algn="ctr"/>
            <a:r>
              <a:rPr lang="en-GB" sz="1000" dirty="0"/>
              <a:t>Principal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213" name="Text Box 46"/>
          <p:cNvSpPr txBox="1">
            <a:spLocks noChangeArrowheads="1"/>
          </p:cNvSpPr>
          <p:nvPr/>
        </p:nvSpPr>
        <p:spPr bwMode="auto">
          <a:xfrm>
            <a:off x="6872808" y="4259659"/>
            <a:ext cx="723528" cy="8080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err="1"/>
              <a:t>Mdm</a:t>
            </a:r>
            <a:r>
              <a:rPr lang="en-GB" sz="1000" dirty="0"/>
              <a:t> Lee Li Lian</a:t>
            </a:r>
            <a:endParaRPr lang="en-US" sz="1000" dirty="0"/>
          </a:p>
          <a:p>
            <a:pPr algn="ctr"/>
            <a:r>
              <a:rPr lang="en-GB" sz="1000" dirty="0"/>
              <a:t>HOD/ICT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215" name="Text Box 49"/>
          <p:cNvSpPr txBox="1">
            <a:spLocks noChangeArrowheads="1"/>
          </p:cNvSpPr>
          <p:nvPr/>
        </p:nvSpPr>
        <p:spPr bwMode="auto">
          <a:xfrm>
            <a:off x="71189" y="1590303"/>
            <a:ext cx="55089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 smtClean="0"/>
              <a:t>Recruit KPs, </a:t>
            </a:r>
            <a:r>
              <a:rPr lang="en-US" sz="2000" dirty="0"/>
              <a:t>STs &amp; </a:t>
            </a:r>
            <a:r>
              <a:rPr lang="en-US" sz="2000" dirty="0" smtClean="0"/>
              <a:t>high potential officers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 smtClean="0"/>
              <a:t>Develop &amp; appoint aspiring KPs</a:t>
            </a:r>
          </a:p>
          <a:p>
            <a:pPr>
              <a:buFontTx/>
              <a:buChar char="•"/>
            </a:pPr>
            <a:r>
              <a:rPr lang="en-US" sz="2000" dirty="0" smtClean="0"/>
              <a:t>Build strong department teams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216" name="Text Box 51"/>
          <p:cNvSpPr txBox="1">
            <a:spLocks noChangeArrowheads="1"/>
          </p:cNvSpPr>
          <p:nvPr/>
        </p:nvSpPr>
        <p:spPr bwMode="auto">
          <a:xfrm>
            <a:off x="3571753" y="5429275"/>
            <a:ext cx="692149" cy="109606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/>
              <a:t>Mr P Siva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SH/SS &amp; </a:t>
            </a:r>
            <a:r>
              <a:rPr lang="en-US" sz="1000" dirty="0"/>
              <a:t>C</a:t>
            </a:r>
            <a:r>
              <a:rPr lang="en-US" sz="1000" dirty="0" smtClean="0"/>
              <a:t>E</a:t>
            </a:r>
            <a:endParaRPr lang="en-US" sz="1000" dirty="0"/>
          </a:p>
        </p:txBody>
      </p:sp>
      <p:sp>
        <p:nvSpPr>
          <p:cNvPr id="7217" name="Line 52"/>
          <p:cNvSpPr>
            <a:spLocks noChangeShapeType="1"/>
          </p:cNvSpPr>
          <p:nvPr/>
        </p:nvSpPr>
        <p:spPr bwMode="auto">
          <a:xfrm>
            <a:off x="3520627" y="5064521"/>
            <a:ext cx="187277" cy="364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18" name="Text Box 53"/>
          <p:cNvSpPr txBox="1">
            <a:spLocks noChangeArrowheads="1"/>
          </p:cNvSpPr>
          <p:nvPr/>
        </p:nvSpPr>
        <p:spPr bwMode="auto">
          <a:xfrm>
            <a:off x="6572128" y="5429275"/>
            <a:ext cx="842962" cy="109606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/>
              <a:t>Mdm</a:t>
            </a:r>
            <a:r>
              <a:rPr lang="en-US" sz="1000" dirty="0"/>
              <a:t> </a:t>
            </a:r>
            <a:r>
              <a:rPr lang="en-US" sz="1000" dirty="0" err="1"/>
              <a:t>Kwek</a:t>
            </a:r>
            <a:r>
              <a:rPr lang="en-US" sz="1000" dirty="0"/>
              <a:t> Yu Zhen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SH/</a:t>
            </a:r>
            <a:r>
              <a:rPr lang="en-US" sz="1000" dirty="0" err="1"/>
              <a:t>Charac</a:t>
            </a:r>
            <a:r>
              <a:rPr lang="en-US" sz="1000" dirty="0"/>
              <a:t> </a:t>
            </a:r>
            <a:r>
              <a:rPr lang="en-US" sz="1000" dirty="0" err="1"/>
              <a:t>Devt</a:t>
            </a:r>
            <a:endParaRPr lang="en-US" sz="1000" dirty="0"/>
          </a:p>
        </p:txBody>
      </p:sp>
      <p:sp>
        <p:nvSpPr>
          <p:cNvPr id="7219" name="Line 54"/>
          <p:cNvSpPr>
            <a:spLocks noChangeShapeType="1"/>
          </p:cNvSpPr>
          <p:nvPr/>
        </p:nvSpPr>
        <p:spPr bwMode="auto">
          <a:xfrm>
            <a:off x="5147989" y="5064521"/>
            <a:ext cx="79216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222" name="Text Box 57"/>
          <p:cNvSpPr txBox="1">
            <a:spLocks noChangeArrowheads="1"/>
          </p:cNvSpPr>
          <p:nvPr/>
        </p:nvSpPr>
        <p:spPr bwMode="auto">
          <a:xfrm>
            <a:off x="5764089" y="5429275"/>
            <a:ext cx="808039" cy="109606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/>
              <a:t>Mdm</a:t>
            </a:r>
            <a:r>
              <a:rPr lang="en-US" sz="1000" dirty="0"/>
              <a:t> Chong </a:t>
            </a:r>
            <a:r>
              <a:rPr lang="en-US" sz="1000" dirty="0" err="1"/>
              <a:t>Huien</a:t>
            </a:r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SH/ Aesthetics</a:t>
            </a:r>
          </a:p>
        </p:txBody>
      </p:sp>
      <p:sp>
        <p:nvSpPr>
          <p:cNvPr id="7223" name="Line 58"/>
          <p:cNvSpPr>
            <a:spLocks noChangeShapeType="1"/>
          </p:cNvSpPr>
          <p:nvPr/>
        </p:nvSpPr>
        <p:spPr bwMode="auto">
          <a:xfrm>
            <a:off x="5940077" y="5078809"/>
            <a:ext cx="79216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948264" y="3113360"/>
            <a:ext cx="103822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smtClean="0"/>
              <a:t>Mr Lye Deli</a:t>
            </a:r>
            <a:endParaRPr lang="en-US" sz="1000" dirty="0"/>
          </a:p>
          <a:p>
            <a:pPr algn="ctr"/>
            <a:r>
              <a:rPr lang="en-GB" sz="1000" dirty="0" smtClean="0"/>
              <a:t>Vice-Principal (Admin)</a:t>
            </a:r>
            <a:endParaRPr lang="en-US" sz="1000" dirty="0"/>
          </a:p>
        </p:txBody>
      </p:sp>
      <p:sp>
        <p:nvSpPr>
          <p:cNvPr id="57" name="Line 41"/>
          <p:cNvSpPr>
            <a:spLocks noChangeShapeType="1"/>
          </p:cNvSpPr>
          <p:nvPr/>
        </p:nvSpPr>
        <p:spPr bwMode="auto">
          <a:xfrm>
            <a:off x="7452320" y="2905472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-36512" y="5424412"/>
            <a:ext cx="700262" cy="11009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/>
              <a:t>Ms</a:t>
            </a:r>
            <a:r>
              <a:rPr lang="en-US" sz="1000" dirty="0" smtClean="0"/>
              <a:t> </a:t>
            </a:r>
            <a:r>
              <a:rPr lang="en-US" sz="1000" dirty="0" err="1" smtClean="0"/>
              <a:t>Siti</a:t>
            </a:r>
            <a:r>
              <a:rPr lang="en-US" sz="1000" dirty="0" smtClean="0"/>
              <a:t> </a:t>
            </a:r>
            <a:r>
              <a:rPr lang="en-US" sz="1000" dirty="0" err="1" smtClean="0"/>
              <a:t>Hajar</a:t>
            </a:r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/>
            <a:r>
              <a:rPr lang="en-GB" sz="1000" dirty="0" smtClean="0"/>
              <a:t>LH/EL &amp; Lit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5004048" y="3697560"/>
            <a:ext cx="0" cy="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627784" y="3697560"/>
            <a:ext cx="0" cy="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7379445" y="5429275"/>
            <a:ext cx="720947" cy="109606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000" dirty="0" err="1"/>
              <a:t>Mdm</a:t>
            </a:r>
            <a:r>
              <a:rPr lang="en-GB" sz="1000" dirty="0"/>
              <a:t> </a:t>
            </a:r>
            <a:r>
              <a:rPr lang="en-GB" sz="1000" dirty="0" smtClean="0"/>
              <a:t>Teh Gaik Lean</a:t>
            </a:r>
            <a:endParaRPr lang="en-US" sz="1000" dirty="0"/>
          </a:p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ST/ICT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62" name="Line 39"/>
          <p:cNvSpPr>
            <a:spLocks noChangeShapeType="1"/>
          </p:cNvSpPr>
          <p:nvPr/>
        </p:nvSpPr>
        <p:spPr bwMode="auto">
          <a:xfrm>
            <a:off x="7236296" y="5065712"/>
            <a:ext cx="360040" cy="359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7596336" y="4257676"/>
            <a:ext cx="720080" cy="80684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000" dirty="0" err="1" smtClean="0"/>
              <a:t>Mdm</a:t>
            </a:r>
            <a:r>
              <a:rPr lang="en-US" sz="1000" dirty="0" smtClean="0"/>
              <a:t> Grace Tang 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SSD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>
            <a:off x="7884368" y="3913584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395536" y="5067696"/>
            <a:ext cx="144016" cy="361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3394" y="1763182"/>
            <a:ext cx="1728192" cy="338554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Homegrown KPs</a:t>
            </a:r>
            <a:endParaRPr lang="en-SG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6472164" y="2159238"/>
            <a:ext cx="1728192" cy="338554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Imported KPs</a:t>
            </a:r>
            <a:endParaRPr lang="en-SG" sz="1600" dirty="0"/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2051720" y="5429274"/>
            <a:ext cx="692150" cy="109607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/>
              <a:t>Mrs</a:t>
            </a:r>
            <a:r>
              <a:rPr lang="en-US" sz="1000" dirty="0" smtClean="0"/>
              <a:t> Valerie Loh</a:t>
            </a:r>
            <a:endParaRPr lang="en-US" sz="1000" dirty="0"/>
          </a:p>
          <a:p>
            <a:pPr algn="ctr"/>
            <a:r>
              <a:rPr lang="en-GB" sz="1000" dirty="0" smtClean="0"/>
              <a:t>ST/Math</a:t>
            </a:r>
            <a:endParaRPr lang="en-US" sz="1000" dirty="0"/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>
            <a:off x="2842220" y="5085185"/>
            <a:ext cx="113172" cy="32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1000"/>
          </a:p>
        </p:txBody>
      </p:sp>
      <p:sp>
        <p:nvSpPr>
          <p:cNvPr id="70" name="Rectangle 9"/>
          <p:cNvSpPr>
            <a:spLocks/>
          </p:cNvSpPr>
          <p:nvPr/>
        </p:nvSpPr>
        <p:spPr bwMode="auto">
          <a:xfrm>
            <a:off x="6372225" y="0"/>
            <a:ext cx="2771775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ST3: </a:t>
            </a:r>
            <a:r>
              <a:rPr lang="en-US" sz="2200" b="1" dirty="0" smtClean="0"/>
              <a:t>Leadership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105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2582863" y="3213100"/>
            <a:ext cx="3429000" cy="25908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HGV</a:t>
            </a:r>
          </a:p>
          <a:p>
            <a:pPr algn="ctr" eaLnBrk="0" hangingPunct="0"/>
            <a:r>
              <a:rPr lang="en-US" sz="2000" b="1" dirty="0"/>
              <a:t>Leadership </a:t>
            </a:r>
          </a:p>
          <a:p>
            <a:pPr algn="ctr" eaLnBrk="0" hangingPunct="0"/>
            <a:r>
              <a:rPr lang="en-US" sz="2000" b="1" dirty="0"/>
              <a:t>Development </a:t>
            </a:r>
          </a:p>
          <a:p>
            <a:pPr algn="ctr" eaLnBrk="0" hangingPunct="0"/>
            <a:r>
              <a:rPr lang="en-US" sz="2000" b="1" dirty="0"/>
              <a:t>Framework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5651500" y="4508500"/>
            <a:ext cx="349250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2000" b="1" i="1" dirty="0">
                <a:solidFill>
                  <a:srgbClr val="0000CC"/>
                </a:solidFill>
                <a:latin typeface="Arial" charset="0"/>
              </a:rPr>
              <a:t>Support 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Job briefings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Mentoring / Coaching by STs, W2 STs, HODs, LAs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Training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79388" y="2708275"/>
            <a:ext cx="403225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Challenge</a:t>
            </a:r>
            <a:r>
              <a:rPr lang="en-US" sz="2000" b="1" i="1" dirty="0">
                <a:solidFill>
                  <a:srgbClr val="FF6600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/>
              <a:t>Leadership assignments</a:t>
            </a:r>
            <a:r>
              <a:rPr lang="en-GB" sz="2000" dirty="0"/>
              <a:t> </a:t>
            </a:r>
            <a:endParaRPr lang="en-US" sz="2000" u="sng" dirty="0"/>
          </a:p>
          <a:p>
            <a:pPr>
              <a:buFontTx/>
              <a:buChar char="•"/>
            </a:pPr>
            <a:r>
              <a:rPr lang="en-US" sz="2000" u="sng" dirty="0" err="1"/>
              <a:t>Sch</a:t>
            </a:r>
            <a:r>
              <a:rPr lang="en-US" sz="2000" u="sng" dirty="0"/>
              <a:t>-Level</a:t>
            </a:r>
            <a:r>
              <a:rPr lang="en-US" sz="2000" dirty="0"/>
              <a:t> – HOLs, </a:t>
            </a:r>
            <a:r>
              <a:rPr lang="en-US" sz="2000" dirty="0" err="1"/>
              <a:t>Comm</a:t>
            </a:r>
            <a:r>
              <a:rPr lang="en-US" sz="2000" dirty="0"/>
              <a:t> heads</a:t>
            </a:r>
          </a:p>
          <a:p>
            <a:pPr>
              <a:buFontTx/>
              <a:buChar char="•"/>
            </a:pPr>
            <a:r>
              <a:rPr lang="en-US" sz="2000" u="sng" dirty="0" err="1"/>
              <a:t>Dept</a:t>
            </a:r>
            <a:r>
              <a:rPr lang="en-US" sz="2000" u="sng" dirty="0"/>
              <a:t>-Level </a:t>
            </a:r>
            <a:r>
              <a:rPr lang="en-US" sz="2000" dirty="0"/>
              <a:t>Subject </a:t>
            </a:r>
            <a:r>
              <a:rPr lang="en-US" sz="2000" dirty="0" err="1"/>
              <a:t>Coords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u="sng" dirty="0"/>
              <a:t>Group-Level</a:t>
            </a:r>
            <a:r>
              <a:rPr lang="en-US" sz="2000" dirty="0"/>
              <a:t> (LS &amp; WITs facilitators, CCA OICs, FTs)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827088" y="549275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300" b="1" dirty="0">
                <a:solidFill>
                  <a:srgbClr val="663300"/>
                </a:solidFill>
              </a:rPr>
              <a:t>ACS Model of Leadership </a:t>
            </a:r>
            <a:r>
              <a:rPr lang="en-US" sz="3300" b="1" dirty="0" err="1">
                <a:solidFill>
                  <a:srgbClr val="663300"/>
                </a:solidFill>
              </a:rPr>
              <a:t>Devt</a:t>
            </a:r>
            <a:endParaRPr lang="en-US" sz="3300" b="1" dirty="0">
              <a:solidFill>
                <a:srgbClr val="663300"/>
              </a:solidFill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4679950" y="2588245"/>
            <a:ext cx="446405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>
                <a:solidFill>
                  <a:srgbClr val="003300"/>
                </a:solidFill>
              </a:rPr>
              <a:t>Assessment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/>
              <a:t>Capabilities, needs, AFIs thru job preference survey, appraisal </a:t>
            </a:r>
          </a:p>
          <a:p>
            <a:pPr>
              <a:buFontTx/>
              <a:buChar char="•"/>
            </a:pPr>
            <a:r>
              <a:rPr lang="en-US" sz="2000" dirty="0"/>
              <a:t>Individual Career </a:t>
            </a:r>
            <a:r>
              <a:rPr lang="en-US" sz="2000" dirty="0" err="1"/>
              <a:t>Devt</a:t>
            </a:r>
            <a:r>
              <a:rPr lang="en-US" sz="2000" dirty="0"/>
              <a:t> Plan (CDP)</a:t>
            </a:r>
          </a:p>
          <a:p>
            <a:pPr>
              <a:buFontTx/>
              <a:buChar char="•"/>
            </a:pPr>
            <a:r>
              <a:rPr lang="en-US" sz="2000" dirty="0"/>
              <a:t>Half-yearly performance assessment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228600" y="1519882"/>
            <a:ext cx="891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400" u="sng" dirty="0"/>
              <a:t>Talent Management</a:t>
            </a:r>
            <a:r>
              <a:rPr lang="en-GB" sz="2400" dirty="0"/>
              <a:t> –through varied leadership assignments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400" u="sng" dirty="0"/>
              <a:t>Succession Planning</a:t>
            </a:r>
            <a:r>
              <a:rPr lang="en-GB" sz="2400" dirty="0"/>
              <a:t> - nurturing second echelon leaders/potential KPs</a:t>
            </a:r>
            <a:endParaRPr lang="en-US" sz="2400" dirty="0"/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1042988" y="6491288"/>
            <a:ext cx="6804025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Adopted from Centre of Creative Leadership (CCL) in USA</a:t>
            </a:r>
          </a:p>
        </p:txBody>
      </p:sp>
      <p:sp>
        <p:nvSpPr>
          <p:cNvPr id="362505" name="Rectangle 9"/>
          <p:cNvSpPr>
            <a:spLocks/>
          </p:cNvSpPr>
          <p:nvPr/>
        </p:nvSpPr>
        <p:spPr bwMode="auto">
          <a:xfrm>
            <a:off x="6372225" y="0"/>
            <a:ext cx="2771775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ST3: </a:t>
            </a:r>
            <a:r>
              <a:rPr lang="en-US" sz="2200" b="1" dirty="0" smtClean="0"/>
              <a:t>Leadership</a:t>
            </a:r>
            <a:endParaRPr lang="en-US" sz="2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5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34467"/>
              </p:ext>
            </p:extLst>
          </p:nvPr>
        </p:nvGraphicFramePr>
        <p:xfrm>
          <a:off x="0" y="1268760"/>
          <a:ext cx="9144001" cy="26642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28092"/>
                <a:gridCol w="1315040"/>
                <a:gridCol w="1392395"/>
                <a:gridCol w="1408474"/>
              </a:tblGrid>
              <a:tr h="648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Pupil Survey</a:t>
                      </a:r>
                      <a:endParaRPr lang="en-SG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SG" sz="2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SG" sz="2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SG" sz="2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</a:tr>
              <a:tr h="840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recognized for the good work that I have done.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81.6%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88.3%</a:t>
                      </a:r>
                      <a:endParaRPr lang="en-SG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639530">
                <a:tc>
                  <a:txBody>
                    <a:bodyPr/>
                    <a:lstStyle/>
                    <a:p>
                      <a:pPr algn="l"/>
                      <a:r>
                        <a:rPr lang="en-SG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able to develop my talents in school. </a:t>
                      </a:r>
                      <a:endParaRPr lang="en-SG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77.2%</a:t>
                      </a:r>
                      <a:endParaRPr lang="en-SG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84.6%</a:t>
                      </a:r>
                      <a:endParaRPr lang="en-SG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535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proud to be a </a:t>
                      </a:r>
                      <a:r>
                        <a:rPr lang="en-SG" sz="20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Hillgrovian</a:t>
                      </a:r>
                      <a:r>
                        <a:rPr lang="en-SG" sz="20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SG" sz="20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82.9%</a:t>
                      </a:r>
                      <a:endParaRPr lang="en-SG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0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82.0%</a:t>
                      </a:r>
                      <a:endParaRPr lang="en-SG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</a:t>
                      </a:r>
                      <a:endParaRPr lang="en-SG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94388"/>
              </p:ext>
            </p:extLst>
          </p:nvPr>
        </p:nvGraphicFramePr>
        <p:xfrm>
          <a:off x="2" y="4293096"/>
          <a:ext cx="914399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772"/>
                <a:gridCol w="2473376"/>
                <a:gridCol w="2323475"/>
                <a:gridCol w="2473376"/>
              </a:tblGrid>
              <a:tr h="8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 err="1">
                          <a:effectLst/>
                        </a:rPr>
                        <a:t>Sch</a:t>
                      </a:r>
                      <a:r>
                        <a:rPr lang="en-SG" sz="2400" dirty="0">
                          <a:effectLst/>
                        </a:rPr>
                        <a:t> Choice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</a:rPr>
                        <a:t>S1 </a:t>
                      </a:r>
                      <a:r>
                        <a:rPr lang="en-SG" sz="2400" dirty="0" err="1">
                          <a:effectLst/>
                        </a:rPr>
                        <a:t>Exp</a:t>
                      </a:r>
                      <a:r>
                        <a:rPr lang="en-SG" sz="2400" dirty="0">
                          <a:effectLst/>
                        </a:rPr>
                        <a:t> </a:t>
                      </a:r>
                      <a:endParaRPr lang="en-SG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1</a:t>
                      </a:r>
                      <a:r>
                        <a:rPr lang="en-SG" sz="2400" baseline="30000" dirty="0" smtClean="0">
                          <a:effectLst/>
                        </a:rPr>
                        <a:t>st</a:t>
                      </a:r>
                      <a:r>
                        <a:rPr lang="en-SG" sz="2400" dirty="0" smtClean="0">
                          <a:effectLst/>
                        </a:rPr>
                        <a:t> </a:t>
                      </a:r>
                      <a:r>
                        <a:rPr lang="en-SG" sz="2400" dirty="0">
                          <a:effectLst/>
                        </a:rPr>
                        <a:t>– 3</a:t>
                      </a:r>
                      <a:r>
                        <a:rPr lang="en-SG" sz="2400" baseline="30000" dirty="0">
                          <a:effectLst/>
                        </a:rPr>
                        <a:t>rd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</a:rPr>
                        <a:t>S1 N(A) </a:t>
                      </a:r>
                      <a:endParaRPr lang="en-SG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1</a:t>
                      </a:r>
                      <a:r>
                        <a:rPr lang="en-SG" sz="2400" baseline="30000" dirty="0" smtClean="0">
                          <a:effectLst/>
                        </a:rPr>
                        <a:t>st</a:t>
                      </a:r>
                      <a:r>
                        <a:rPr lang="en-SG" sz="2400" dirty="0" smtClean="0">
                          <a:effectLst/>
                        </a:rPr>
                        <a:t> </a:t>
                      </a:r>
                      <a:r>
                        <a:rPr lang="en-SG" sz="2400" dirty="0">
                          <a:effectLst/>
                        </a:rPr>
                        <a:t>– 3</a:t>
                      </a:r>
                      <a:r>
                        <a:rPr lang="en-SG" sz="2400" baseline="30000" dirty="0">
                          <a:effectLst/>
                        </a:rPr>
                        <a:t>rd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</a:rPr>
                        <a:t>S1 N(T) </a:t>
                      </a:r>
                      <a:endParaRPr lang="en-SG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1</a:t>
                      </a:r>
                      <a:r>
                        <a:rPr lang="en-SG" sz="2400" baseline="30000" dirty="0" smtClean="0">
                          <a:effectLst/>
                        </a:rPr>
                        <a:t>st</a:t>
                      </a:r>
                      <a:r>
                        <a:rPr lang="en-SG" sz="2400" dirty="0" smtClean="0">
                          <a:effectLst/>
                        </a:rPr>
                        <a:t> </a:t>
                      </a:r>
                      <a:r>
                        <a:rPr lang="en-SG" sz="2400" dirty="0">
                          <a:effectLst/>
                        </a:rPr>
                        <a:t>– 3</a:t>
                      </a:r>
                      <a:r>
                        <a:rPr lang="en-SG" sz="2400" baseline="30000" dirty="0">
                          <a:effectLst/>
                        </a:rPr>
                        <a:t>rd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</a:tr>
              <a:tr h="434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SG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86.6%</a:t>
                      </a:r>
                      <a:endParaRPr lang="en-SG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90.1%</a:t>
                      </a:r>
                      <a:endParaRPr lang="en-SG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84.6%</a:t>
                      </a:r>
                      <a:endParaRPr lang="en-SG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9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SG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>
                          <a:effectLst/>
                        </a:rPr>
                        <a:t>73.9%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>
                          <a:effectLst/>
                        </a:rPr>
                        <a:t>86.3%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>
                          <a:effectLst/>
                        </a:rPr>
                        <a:t>97.5%</a:t>
                      </a:r>
                      <a:endParaRPr lang="en-S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9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dirty="0">
                          <a:solidFill>
                            <a:srgbClr val="6600FF"/>
                          </a:solidFill>
                          <a:effectLst/>
                        </a:rPr>
                        <a:t>2013</a:t>
                      </a:r>
                      <a:endParaRPr lang="en-SG" sz="2000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dirty="0" smtClean="0">
                          <a:solidFill>
                            <a:srgbClr val="6600FF"/>
                          </a:solidFill>
                          <a:effectLst/>
                        </a:rPr>
                        <a:t>86.3%</a:t>
                      </a:r>
                      <a:endParaRPr lang="en-SG" sz="20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dirty="0" smtClean="0">
                          <a:solidFill>
                            <a:srgbClr val="6600FF"/>
                          </a:solidFill>
                          <a:effectLst/>
                        </a:rPr>
                        <a:t>96.3%</a:t>
                      </a:r>
                      <a:endParaRPr lang="en-SG" sz="20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2400" b="1" dirty="0">
                          <a:solidFill>
                            <a:srgbClr val="6600FF"/>
                          </a:solidFill>
                          <a:effectLst/>
                        </a:rPr>
                        <a:t>100%</a:t>
                      </a:r>
                      <a:endParaRPr lang="en-SG" sz="2000" b="1" dirty="0">
                        <a:solidFill>
                          <a:srgbClr val="66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992" y="260648"/>
            <a:ext cx="8708504" cy="1143000"/>
          </a:xfrm>
        </p:spPr>
        <p:txBody>
          <a:bodyPr/>
          <a:lstStyle/>
          <a:p>
            <a:pPr lvl="0" algn="ctr"/>
            <a:r>
              <a:rPr lang="en-GB" sz="3200" b="1" dirty="0" smtClean="0">
                <a:solidFill>
                  <a:srgbClr val="663300"/>
                </a:solidFill>
                <a:latin typeface="+mn-lt"/>
              </a:rPr>
              <a:t>Student Perception of </a:t>
            </a:r>
            <a:r>
              <a:rPr lang="en-GB" sz="3200" b="1" dirty="0" err="1" smtClean="0">
                <a:solidFill>
                  <a:srgbClr val="663300"/>
                </a:solidFill>
                <a:latin typeface="+mn-lt"/>
              </a:rPr>
              <a:t>Hillgrove</a:t>
            </a:r>
            <a:endParaRPr lang="en-SG" sz="3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Student Profile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27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748462" cy="97155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SMC, ST &amp; Aspiring Leaders Training</a:t>
            </a:r>
            <a:endParaRPr lang="en-US" sz="3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18863" y="1484784"/>
            <a:ext cx="6326357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 err="1" smtClean="0">
                <a:ea typeface="宋体" pitchFamily="2" charset="-122"/>
              </a:rPr>
              <a:t>Sch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Training (All):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itchFamily="2" charset="-122"/>
              </a:rPr>
              <a:t>Systems </a:t>
            </a:r>
            <a:r>
              <a:rPr lang="en-US" altLang="zh-CN" sz="1800" dirty="0" smtClean="0">
                <a:ea typeface="宋体" pitchFamily="2" charset="-122"/>
              </a:rPr>
              <a:t>Thinking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Servant Leadership - </a:t>
            </a:r>
            <a:r>
              <a:rPr lang="en-US" sz="1800" dirty="0"/>
              <a:t>2010 </a:t>
            </a:r>
            <a:r>
              <a:rPr lang="en-US" sz="1800" dirty="0" smtClean="0"/>
              <a:t>Personal </a:t>
            </a:r>
            <a:r>
              <a:rPr lang="en-US" sz="1800" dirty="0"/>
              <a:t>Mastery as a </a:t>
            </a:r>
            <a:r>
              <a:rPr lang="en-US" sz="1800" dirty="0" smtClean="0"/>
              <a:t>Leader; 2011 </a:t>
            </a:r>
            <a:r>
              <a:rPr lang="en-US" sz="1800" dirty="0"/>
              <a:t>One-to-One </a:t>
            </a:r>
            <a:r>
              <a:rPr lang="en-US" sz="1800" dirty="0" smtClean="0"/>
              <a:t>Coaching; 2012 </a:t>
            </a:r>
            <a:r>
              <a:rPr lang="en-US" sz="1800" dirty="0"/>
              <a:t>Building Effective </a:t>
            </a:r>
            <a:r>
              <a:rPr lang="en-US" sz="1800" dirty="0" smtClean="0"/>
              <a:t>Teams</a:t>
            </a:r>
            <a:endParaRPr lang="en-US" altLang="zh-CN" sz="18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itchFamily="2" charset="-122"/>
              </a:rPr>
              <a:t>Lesson Study, </a:t>
            </a:r>
            <a:r>
              <a:rPr lang="en-US" altLang="zh-CN" sz="1800" dirty="0" smtClean="0">
                <a:ea typeface="宋体" pitchFamily="2" charset="-122"/>
              </a:rPr>
              <a:t>Pedagogy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a typeface="宋体" pitchFamily="2" charset="-122"/>
              </a:rPr>
              <a:t>Leadership Learning Journey to MHP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Cluster/MOE/External Training: 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itchFamily="2" charset="-122"/>
              </a:rPr>
              <a:t>LAMP (within 1 </a:t>
            </a:r>
            <a:r>
              <a:rPr lang="en-US" altLang="zh-CN" sz="1800" dirty="0" err="1">
                <a:ea typeface="宋体" pitchFamily="2" charset="-122"/>
              </a:rPr>
              <a:t>yr</a:t>
            </a:r>
            <a:r>
              <a:rPr lang="en-US" altLang="zh-CN" sz="1800" dirty="0">
                <a:ea typeface="宋体" pitchFamily="2" charset="-122"/>
              </a:rPr>
              <a:t> of </a:t>
            </a:r>
            <a:r>
              <a:rPr lang="en-US" altLang="zh-CN" sz="1800" dirty="0" err="1">
                <a:ea typeface="宋体" pitchFamily="2" charset="-122"/>
              </a:rPr>
              <a:t>appt</a:t>
            </a:r>
            <a:r>
              <a:rPr lang="en-US" altLang="zh-CN" sz="1800" dirty="0">
                <a:ea typeface="宋体" pitchFamily="2" charset="-122"/>
              </a:rPr>
              <a:t>), </a:t>
            </a:r>
            <a:r>
              <a:rPr lang="en-US" altLang="zh-CN" sz="1800" dirty="0" smtClean="0">
                <a:ea typeface="宋体" pitchFamily="2" charset="-122"/>
              </a:rPr>
              <a:t>MLS – (All)</a:t>
            </a:r>
            <a:endParaRPr lang="en-US" altLang="zh-CN" sz="18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SEM EV attachment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Overseas </a:t>
            </a:r>
            <a:r>
              <a:rPr lang="en-US" altLang="zh-CN" sz="1800" dirty="0">
                <a:ea typeface="宋体" pitchFamily="2" charset="-122"/>
              </a:rPr>
              <a:t>LJs (by cluster/MOE) 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itchFamily="2" charset="-122"/>
              </a:rPr>
              <a:t>CSC Leadership Courses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Relevant leadership </a:t>
            </a:r>
            <a:r>
              <a:rPr lang="en-US" altLang="zh-CN" sz="1800" dirty="0" err="1" smtClean="0">
                <a:ea typeface="宋体" pitchFamily="2" charset="-122"/>
              </a:rPr>
              <a:t>trg</a:t>
            </a:r>
            <a:r>
              <a:rPr lang="en-US" altLang="zh-CN" sz="1800" dirty="0" smtClean="0">
                <a:ea typeface="宋体" pitchFamily="2" charset="-122"/>
              </a:rPr>
              <a:t> e.g. PDS</a:t>
            </a:r>
            <a:endParaRPr lang="en-US" altLang="zh-CN" sz="18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Work attachment with VP/HOD/LT/ST in another school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Mentoring </a:t>
            </a:r>
            <a:r>
              <a:rPr lang="en-US" altLang="zh-CN" sz="2000" dirty="0">
                <a:ea typeface="宋体" pitchFamily="2" charset="-122"/>
              </a:rPr>
              <a:t>&amp; Coaching by </a:t>
            </a:r>
            <a:r>
              <a:rPr lang="en-US" altLang="zh-CN" sz="2000" dirty="0" smtClean="0">
                <a:ea typeface="宋体" pitchFamily="2" charset="-122"/>
              </a:rPr>
              <a:t>SLs, senior KPs/STs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Leadership </a:t>
            </a:r>
            <a:r>
              <a:rPr lang="en-US" altLang="zh-CN" sz="2000" dirty="0">
                <a:ea typeface="宋体" pitchFamily="2" charset="-122"/>
              </a:rPr>
              <a:t>Reading &amp; Discussion at </a:t>
            </a:r>
            <a:r>
              <a:rPr lang="en-US" altLang="zh-CN" sz="2000" dirty="0" smtClean="0">
                <a:ea typeface="宋体" pitchFamily="2" charset="-122"/>
              </a:rPr>
              <a:t>SMC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7135249H\Pictures\Leadership Trg\Hillgrove Leadership Trg 2012\_DSC79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123" y="1175637"/>
            <a:ext cx="2304256" cy="1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7135249H\Pictures\Leadership Trg\Hillgrove Coaching Trg 21 Nov 11\P10107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220" y="4008409"/>
            <a:ext cx="2298779" cy="12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7135249H\Pictures\Leadership Trg\Hillgrove Coaching Trg 21 Nov 11\P10106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220" y="2712001"/>
            <a:ext cx="2298778" cy="12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64" y="5301209"/>
            <a:ext cx="2335416" cy="1556792"/>
          </a:xfrm>
          <a:prstGeom prst="rect">
            <a:avLst/>
          </a:prstGeom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6372225" y="0"/>
            <a:ext cx="2771775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ST3: </a:t>
            </a:r>
            <a:r>
              <a:rPr lang="en-US" sz="2200" b="1" dirty="0" smtClean="0"/>
              <a:t>Leadership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206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6660232" y="1484784"/>
            <a:ext cx="199707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ST1: Academic Excellence</a:t>
            </a:r>
            <a:endParaRPr lang="en-US"/>
          </a:p>
        </p:txBody>
      </p:sp>
      <p:sp>
        <p:nvSpPr>
          <p:cNvPr id="365571" name="Line 3"/>
          <p:cNvSpPr>
            <a:spLocks noChangeShapeType="1"/>
          </p:cNvSpPr>
          <p:nvPr/>
        </p:nvSpPr>
        <p:spPr bwMode="auto">
          <a:xfrm flipV="1">
            <a:off x="1690465" y="2185393"/>
            <a:ext cx="5257799" cy="4195935"/>
          </a:xfrm>
          <a:prstGeom prst="line">
            <a:avLst/>
          </a:prstGeom>
          <a:noFill/>
          <a:ln w="76200">
            <a:solidFill>
              <a:srgbClr val="99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5572" name="Line 4"/>
          <p:cNvSpPr>
            <a:spLocks noChangeShapeType="1"/>
          </p:cNvSpPr>
          <p:nvPr/>
        </p:nvSpPr>
        <p:spPr bwMode="auto">
          <a:xfrm flipV="1">
            <a:off x="5435600" y="3716338"/>
            <a:ext cx="0" cy="98742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611560" y="3644900"/>
            <a:ext cx="3505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u="sng" dirty="0"/>
              <a:t>Key Phases of Lesson Study</a:t>
            </a:r>
          </a:p>
          <a:p>
            <a:r>
              <a:rPr lang="en-US" dirty="0"/>
              <a:t>Problem Identification</a:t>
            </a:r>
          </a:p>
          <a:p>
            <a:r>
              <a:rPr lang="en-US" dirty="0"/>
              <a:t>Lesson Planning</a:t>
            </a:r>
          </a:p>
          <a:p>
            <a:r>
              <a:rPr lang="en-US" dirty="0"/>
              <a:t>Trialing &amp; Lesson </a:t>
            </a:r>
            <a:r>
              <a:rPr lang="en-US" dirty="0" err="1"/>
              <a:t>Obs</a:t>
            </a:r>
            <a:endParaRPr lang="en-US" dirty="0"/>
          </a:p>
          <a:p>
            <a:r>
              <a:rPr lang="en-US" dirty="0"/>
              <a:t>Modification of Lesson</a:t>
            </a:r>
          </a:p>
          <a:p>
            <a:r>
              <a:rPr lang="en-US" dirty="0" err="1"/>
              <a:t>Retrialing</a:t>
            </a:r>
            <a:r>
              <a:rPr lang="en-US" dirty="0"/>
              <a:t> &amp; Lesson </a:t>
            </a:r>
            <a:r>
              <a:rPr lang="en-US" dirty="0" err="1"/>
              <a:t>Obs</a:t>
            </a:r>
            <a:endParaRPr lang="en-US" dirty="0"/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284663" y="4724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</a:rPr>
              <a:t>School-Wide Pedagogy </a:t>
            </a:r>
            <a:r>
              <a:rPr lang="en-US" b="1" dirty="0" err="1">
                <a:solidFill>
                  <a:srgbClr val="663300"/>
                </a:solidFill>
              </a:rPr>
              <a:t>Trg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65575" name="Line 7"/>
          <p:cNvSpPr>
            <a:spLocks noChangeShapeType="1"/>
          </p:cNvSpPr>
          <p:nvPr/>
        </p:nvSpPr>
        <p:spPr bwMode="auto">
          <a:xfrm flipV="1">
            <a:off x="6948488" y="2349500"/>
            <a:ext cx="0" cy="1447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867400" y="38608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3300"/>
                </a:solidFill>
              </a:rPr>
              <a:t>Dept</a:t>
            </a:r>
            <a:r>
              <a:rPr lang="en-US" b="1" dirty="0">
                <a:solidFill>
                  <a:srgbClr val="003300"/>
                </a:solidFill>
              </a:rPr>
              <a:t>-Specific Pedagogy </a:t>
            </a:r>
            <a:r>
              <a:rPr lang="en-US" b="1" dirty="0" err="1">
                <a:solidFill>
                  <a:srgbClr val="003300"/>
                </a:solidFill>
              </a:rPr>
              <a:t>Trg</a:t>
            </a:r>
            <a:r>
              <a:rPr lang="en-US" dirty="0">
                <a:solidFill>
                  <a:srgbClr val="003300"/>
                </a:solidFill>
              </a:rPr>
              <a:t> by </a:t>
            </a:r>
            <a:r>
              <a:rPr lang="en-US" dirty="0" err="1">
                <a:solidFill>
                  <a:srgbClr val="003300"/>
                </a:solidFill>
              </a:rPr>
              <a:t>Dept</a:t>
            </a:r>
            <a:r>
              <a:rPr lang="en-US" dirty="0">
                <a:solidFill>
                  <a:srgbClr val="003300"/>
                </a:solidFill>
              </a:rPr>
              <a:t> Leaders, NIE</a:t>
            </a:r>
          </a:p>
        </p:txBody>
      </p:sp>
      <p:sp>
        <p:nvSpPr>
          <p:cNvPr id="365579" name="Text Box 11"/>
          <p:cNvSpPr txBox="1">
            <a:spLocks/>
          </p:cNvSpPr>
          <p:nvPr/>
        </p:nvSpPr>
        <p:spPr bwMode="auto">
          <a:xfrm>
            <a:off x="249236" y="434979"/>
            <a:ext cx="8931276" cy="104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291" tIns="32146" rIns="64291" bIns="32146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663300"/>
                </a:solidFill>
                <a:latin typeface="Arial" charset="0"/>
              </a:rPr>
              <a:t>Innovating in Curriculum, Pedagogy &amp; Assessment through Lesson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</a:rPr>
              <a:t>Study</a:t>
            </a:r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 rot="-2347978">
            <a:off x="3835400" y="3332163"/>
            <a:ext cx="2971800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Lesson Study Process</a:t>
            </a:r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2195513" y="6511925"/>
            <a:ext cx="4321175" cy="3762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ST2: Building Staff Capacity</a:t>
            </a:r>
          </a:p>
        </p:txBody>
      </p:sp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323850" y="1508125"/>
            <a:ext cx="5832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Constant professional </a:t>
            </a:r>
            <a:r>
              <a:rPr lang="en-US" sz="2000" dirty="0" smtClean="0"/>
              <a:t>dialogue </a:t>
            </a:r>
            <a:r>
              <a:rPr lang="en-US" sz="2000" dirty="0"/>
              <a:t>and collaboration to improve craft of teaching &amp; student learning.</a:t>
            </a:r>
            <a:endParaRPr lang="en-US" sz="2000" b="1" dirty="0"/>
          </a:p>
          <a:p>
            <a:pPr lvl="1">
              <a:buFontTx/>
              <a:buChar char="•"/>
            </a:pPr>
            <a:r>
              <a:rPr lang="en-US" sz="2000" dirty="0"/>
              <a:t>Timetabled time every Tues </a:t>
            </a:r>
          </a:p>
          <a:p>
            <a:pPr lvl="1">
              <a:buFontTx/>
              <a:buChar char="•"/>
            </a:pPr>
            <a:r>
              <a:rPr lang="en-US" sz="2000" dirty="0"/>
              <a:t>All </a:t>
            </a:r>
            <a:r>
              <a:rPr lang="en-US" sz="2000" dirty="0" err="1"/>
              <a:t>dept</a:t>
            </a:r>
            <a:r>
              <a:rPr lang="en-US" sz="2000" dirty="0"/>
              <a:t> leaders, STs &amp; aspiring KPs lead</a:t>
            </a:r>
          </a:p>
          <a:p>
            <a:pPr lvl="1">
              <a:buFontTx/>
              <a:buChar char="•"/>
            </a:pPr>
            <a:r>
              <a:rPr lang="en-US" sz="2000" dirty="0"/>
              <a:t>All </a:t>
            </a:r>
            <a:r>
              <a:rPr lang="en-US" sz="2000" dirty="0" smtClean="0"/>
              <a:t>teachers </a:t>
            </a:r>
            <a:r>
              <a:rPr lang="en-US" sz="2000" dirty="0"/>
              <a:t>participate</a:t>
            </a:r>
          </a:p>
          <a:p>
            <a:pPr lvl="1">
              <a:buFontTx/>
              <a:buChar char="•"/>
            </a:pPr>
            <a:r>
              <a:rPr lang="en-US" sz="2000" dirty="0"/>
              <a:t>Lesson </a:t>
            </a:r>
            <a:r>
              <a:rPr lang="en-US" sz="2000" dirty="0" smtClean="0"/>
              <a:t>Study</a:t>
            </a:r>
            <a:endParaRPr lang="en-US" sz="2000" dirty="0"/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2916238" y="5661025"/>
            <a:ext cx="583247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PETALS: Pedagogy, Experience of Learning, Tone of Environment, Assessment, Learning Content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134219" cy="5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1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1714128"/>
            <a:ext cx="2160240" cy="128282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Lesson Study System</a:t>
            </a:r>
            <a:endParaRPr lang="en-US" sz="2800" b="1" dirty="0"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819400" y="2299866"/>
            <a:ext cx="17653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Whole-school Lesson Study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2819400" y="4084216"/>
            <a:ext cx="1765300" cy="977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Subject </a:t>
            </a:r>
            <a:r>
              <a:rPr lang="en-US" sz="2000" dirty="0" err="1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Grp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 or Cross-Discipline Lesson Study </a:t>
            </a:r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 rot="10800000" flipH="1">
            <a:off x="1676400" y="2655466"/>
            <a:ext cx="1143000" cy="952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>
            <a:off x="1676400" y="3607966"/>
            <a:ext cx="1143000" cy="952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4953000" y="17728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LS training – Observation &amp; Reflection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4953000" y="23824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Observation by all trs (selected lessons)</a:t>
            </a: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4953000" y="29920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Annual Lesson Study Seminar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304800" y="3252366"/>
            <a:ext cx="15367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Lesson Study in LSLC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rot="10800000" flipH="1">
            <a:off x="4572000" y="1950616"/>
            <a:ext cx="381000" cy="609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rot="10800000" flipH="1">
            <a:off x="4572000" y="4008016"/>
            <a:ext cx="457200" cy="609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572000" y="2636416"/>
            <a:ext cx="3810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572000" y="2788816"/>
            <a:ext cx="3810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5029200" y="38302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Each tr is observed once a year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5029200" y="44652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Each tr to teach 1 ICT/CoL lesson a year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572000" y="4693816"/>
            <a:ext cx="4572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5029200" y="50748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Each tr will observe 3-4 lessons a year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4572000" y="4846216"/>
            <a:ext cx="4572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44" name="Rectangle 20"/>
          <p:cNvSpPr>
            <a:spLocks/>
          </p:cNvSpPr>
          <p:nvPr/>
        </p:nvSpPr>
        <p:spPr bwMode="auto">
          <a:xfrm>
            <a:off x="5029200" y="5735216"/>
            <a:ext cx="3975100" cy="393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chemeClr val="bg2">
                <a:alpha val="74997"/>
              </a:schemeClr>
            </a:outerShdw>
          </a:effectLst>
        </p:spPr>
        <p:txBody>
          <a:bodyPr lIns="38100" tIns="38100" rIns="38100" bIns="38100"/>
          <a:lstStyle/>
          <a:p>
            <a:pPr>
              <a:spcBef>
                <a:spcPts val="12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Subject + 4 cross-disciplinary groups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4572000" y="4998616"/>
            <a:ext cx="457200" cy="914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1979712" y="1556792"/>
            <a:ext cx="2586434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Monthly Teacher Learning Space (TLS) 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1676399" y="5290716"/>
            <a:ext cx="311150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Weekly Curriculum Development Space (CDS)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6524"/>
            <a:ext cx="1152128" cy="5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1"/>
          <p:cNvSpPr txBox="1">
            <a:spLocks/>
          </p:cNvSpPr>
          <p:nvPr/>
        </p:nvSpPr>
        <p:spPr bwMode="auto">
          <a:xfrm>
            <a:off x="249236" y="434979"/>
            <a:ext cx="8931276" cy="104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291" tIns="32146" rIns="64291" bIns="32146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663300"/>
                </a:solidFill>
                <a:latin typeface="Arial" charset="0"/>
              </a:rPr>
              <a:t>Innovating in Curriculum, Pedagogy &amp; Assessment through Lesson </a:t>
            </a:r>
            <a:r>
              <a:rPr lang="en-US" sz="3200" b="1" dirty="0">
                <a:solidFill>
                  <a:srgbClr val="663300"/>
                </a:solidFill>
                <a:latin typeface="Arial" charset="0"/>
              </a:rPr>
              <a:t>Study</a:t>
            </a:r>
          </a:p>
        </p:txBody>
      </p:sp>
      <p:sp>
        <p:nvSpPr>
          <p:cNvPr id="27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3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5099248" cy="5181600"/>
          </a:xfrm>
          <a:ln/>
        </p:spPr>
        <p:txBody>
          <a:bodyPr anchor="t"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 smtClean="0"/>
              <a:t>2012 Example: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 smtClean="0"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Cross-Disciplinary </a:t>
            </a:r>
            <a:r>
              <a:rPr lang="en-US" sz="2400" b="1" dirty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LS </a:t>
            </a:r>
            <a:r>
              <a:rPr lang="en-US" sz="2400" b="1" dirty="0" smtClean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Groups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 smtClean="0"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b="1" dirty="0" smtClean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CME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- Motivation of students through study skills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endParaRPr lang="en-US" sz="2400" b="1" dirty="0" smtClean="0"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b="1" dirty="0" smtClean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Sec </a:t>
            </a:r>
            <a:r>
              <a:rPr lang="en-US" sz="2400" b="1" dirty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 ICT</a:t>
            </a:r>
            <a:r>
              <a:rPr lang="en-US" sz="2400" dirty="0">
                <a:effectLst/>
              </a:rPr>
              <a:t> - Strategies for ICT-enabled </a:t>
            </a:r>
            <a:r>
              <a:rPr lang="en-US" sz="2400" dirty="0" smtClean="0">
                <a:effectLst/>
              </a:rPr>
              <a:t>T-L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endParaRPr lang="en-US" sz="24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b="1" dirty="0" smtClean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Sec </a:t>
            </a:r>
            <a:r>
              <a:rPr lang="en-US" sz="2400" b="1" dirty="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3N(A) Lower Ability Learners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/>
              <a:t>- </a:t>
            </a:r>
            <a:r>
              <a:rPr lang="en-US" sz="2400" dirty="0"/>
              <a:t>Strategies to </a:t>
            </a:r>
            <a:r>
              <a:rPr lang="en-US" sz="2400" dirty="0" err="1"/>
              <a:t>optimise</a:t>
            </a:r>
            <a:r>
              <a:rPr lang="en-US" sz="2400" dirty="0"/>
              <a:t> student attention and </a:t>
            </a:r>
            <a:r>
              <a:rPr lang="en-US" sz="2400" dirty="0" smtClean="0"/>
              <a:t>learning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11300"/>
            <a:ext cx="3505200" cy="2628900"/>
          </a:xfrm>
          <a:prstGeom prst="rect">
            <a:avLst/>
          </a:prstGeom>
          <a:noFill/>
          <a:ln>
            <a:noFill/>
          </a:ln>
          <a:effectLst>
            <a:outerShdw blurRad="101600" dist="25400" dir="8999997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5638800" y="3584575"/>
            <a:ext cx="3517900" cy="6985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101600" dist="25400" dir="8999997" algn="ctr" rotWithShape="0">
              <a:srgbClr val="FFFF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S3NA - Original U-Shaped Seating Arrangement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254500"/>
            <a:ext cx="3505200" cy="2628900"/>
          </a:xfrm>
          <a:prstGeom prst="rect">
            <a:avLst/>
          </a:prstGeom>
          <a:noFill/>
          <a:ln>
            <a:noFill/>
          </a:ln>
          <a:effectLst>
            <a:outerShdw blurRad="101600" dist="25400" dir="8999997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/>
          </p:cNvSpPr>
          <p:nvPr/>
        </p:nvSpPr>
        <p:spPr bwMode="auto">
          <a:xfrm>
            <a:off x="5638800" y="6175375"/>
            <a:ext cx="3517900" cy="6985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1600" dist="25400" dir="8999997" algn="ctr" rotWithShape="0">
              <a:srgbClr val="FFFF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S3NA - New Collaborative Seating Arrangement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1403648" y="548680"/>
            <a:ext cx="7666236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3200" dirty="0" smtClean="0">
                <a:solidFill>
                  <a:srgbClr val="663300"/>
                </a:solidFill>
                <a:latin typeface="Arial Bold" charset="0"/>
                <a:cs typeface="Arial Bold" charset="0"/>
                <a:sym typeface="Arial Bold" charset="0"/>
              </a:rPr>
              <a:t>Teachers Collaborating to Innovate</a:t>
            </a:r>
            <a:endParaRPr lang="en-US" sz="3200" dirty="0">
              <a:solidFill>
                <a:srgbClr val="663300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4"/>
            <a:ext cx="184942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16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76200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Innovating with Partners </a:t>
            </a:r>
            <a:r>
              <a:rPr lang="en-US" sz="3200" b="1" dirty="0" err="1" smtClean="0">
                <a:solidFill>
                  <a:srgbClr val="663300"/>
                </a:solidFill>
                <a:latin typeface="+mn-lt"/>
              </a:rPr>
              <a:t>Yonamoto</a:t>
            </a:r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 Elementary School, Japan</a:t>
            </a:r>
            <a:endParaRPr lang="en-SG" sz="3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6192688" cy="47091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Good practices observed and adopted:</a:t>
            </a:r>
          </a:p>
          <a:p>
            <a:r>
              <a:rPr lang="en-US" sz="2400" dirty="0" smtClean="0"/>
              <a:t>Restrict </a:t>
            </a:r>
            <a:r>
              <a:rPr lang="en-US" sz="2400" dirty="0"/>
              <a:t>subject banding to enable teachers to have more time to engage in LS observation. </a:t>
            </a:r>
          </a:p>
          <a:p>
            <a:pPr lvl="0"/>
            <a:r>
              <a:rPr lang="en-US" sz="2400" dirty="0"/>
              <a:t>Seating arrangements for students discussed </a:t>
            </a:r>
            <a:r>
              <a:rPr lang="en-US" sz="2400" dirty="0" smtClean="0"/>
              <a:t>prior to observation.  </a:t>
            </a:r>
            <a:endParaRPr lang="en-SG" sz="2400" dirty="0"/>
          </a:p>
          <a:p>
            <a:pPr lvl="0"/>
            <a:r>
              <a:rPr lang="en-US" sz="2400" dirty="0"/>
              <a:t>Assignment of </a:t>
            </a:r>
            <a:r>
              <a:rPr lang="en-US" sz="2400" dirty="0" err="1" smtClean="0"/>
              <a:t>trs</a:t>
            </a:r>
            <a:r>
              <a:rPr lang="en-US" sz="2400" dirty="0" smtClean="0"/>
              <a:t> </a:t>
            </a:r>
            <a:r>
              <a:rPr lang="en-US" sz="2400" dirty="0"/>
              <a:t>to each student </a:t>
            </a:r>
            <a:r>
              <a:rPr lang="en-US" sz="2400" dirty="0" smtClean="0"/>
              <a:t>group. </a:t>
            </a:r>
          </a:p>
          <a:p>
            <a:r>
              <a:rPr lang="en-US" sz="2400" dirty="0"/>
              <a:t>Use </a:t>
            </a:r>
            <a:r>
              <a:rPr lang="en-US" sz="2400" dirty="0" smtClean="0"/>
              <a:t>Skillful Teacher </a:t>
            </a:r>
            <a:r>
              <a:rPr lang="en-US" sz="2400" dirty="0"/>
              <a:t>competency pyramid </a:t>
            </a:r>
            <a:r>
              <a:rPr lang="en-US" sz="2400" dirty="0" smtClean="0"/>
              <a:t>to enable </a:t>
            </a:r>
            <a:r>
              <a:rPr lang="en-US" sz="2400" dirty="0"/>
              <a:t>focused </a:t>
            </a:r>
            <a:r>
              <a:rPr lang="en-US" sz="2400" dirty="0" err="1" smtClean="0"/>
              <a:t>devt</a:t>
            </a:r>
            <a:r>
              <a:rPr lang="en-US" sz="2400" dirty="0" smtClean="0"/>
              <a:t> of </a:t>
            </a:r>
            <a:r>
              <a:rPr lang="en-US" sz="2400" dirty="0"/>
              <a:t>teacher </a:t>
            </a:r>
            <a:r>
              <a:rPr lang="en-US" sz="2400" dirty="0" smtClean="0"/>
              <a:t>needs, and    </a:t>
            </a:r>
            <a:r>
              <a:rPr lang="en-SG" sz="2400" dirty="0" smtClean="0"/>
              <a:t>m</a:t>
            </a:r>
            <a:r>
              <a:rPr lang="en-US" sz="2400" dirty="0" err="1" smtClean="0"/>
              <a:t>odify</a:t>
            </a:r>
            <a:r>
              <a:rPr lang="en-US" sz="2400" dirty="0" smtClean="0"/>
              <a:t> observation </a:t>
            </a:r>
            <a:r>
              <a:rPr lang="en-US" sz="2400" dirty="0"/>
              <a:t>template </a:t>
            </a:r>
            <a:r>
              <a:rPr lang="en-US" sz="2400" dirty="0" smtClean="0"/>
              <a:t>accordingly.</a:t>
            </a:r>
            <a:endParaRPr lang="en-SG" sz="2400" dirty="0"/>
          </a:p>
          <a:p>
            <a:endParaRPr lang="en-SG" sz="2400" dirty="0"/>
          </a:p>
        </p:txBody>
      </p:sp>
      <p:pic>
        <p:nvPicPr>
          <p:cNvPr id="6146" name="Picture 2" descr="C:\Users\S7135249H\Desktop\Hillgrove-MJH Twinning May 2012\DSCF15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628" y="1484784"/>
            <a:ext cx="259229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7135249H\Desktop\Hillgrove-MJH Twinning May 2012\DSCF15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47" y="3284984"/>
            <a:ext cx="2507657" cy="16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7135249H\Desktop\Hillgrove-MJH Twinning May 2012\DSCF16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508" y="5080683"/>
            <a:ext cx="2491028" cy="16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5"/>
            <a:ext cx="1592527" cy="7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7216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05" y="1628800"/>
            <a:ext cx="6263927" cy="4530725"/>
          </a:xfrm>
        </p:spPr>
        <p:txBody>
          <a:bodyPr>
            <a:noAutofit/>
          </a:bodyPr>
          <a:lstStyle/>
          <a:p>
            <a:r>
              <a:rPr lang="en-US" dirty="0"/>
              <a:t>To foster professional collaboration among instructional &amp;</a:t>
            </a:r>
            <a:r>
              <a:rPr lang="en-US" dirty="0" smtClean="0"/>
              <a:t> </a:t>
            </a:r>
            <a:r>
              <a:rPr lang="en-US" dirty="0"/>
              <a:t>school leaders involved in </a:t>
            </a:r>
            <a:r>
              <a:rPr lang="en-US" dirty="0" smtClean="0"/>
              <a:t>LS</a:t>
            </a:r>
            <a:endParaRPr lang="en-US" dirty="0"/>
          </a:p>
          <a:p>
            <a:pPr lvl="1"/>
            <a:r>
              <a:rPr lang="en-US" sz="2400" dirty="0" smtClean="0"/>
              <a:t>Partners sec </a:t>
            </a:r>
            <a:r>
              <a:rPr lang="en-US" sz="2400" dirty="0" err="1" smtClean="0"/>
              <a:t>schs</a:t>
            </a:r>
            <a:r>
              <a:rPr lang="en-US" sz="2400" dirty="0" smtClean="0"/>
              <a:t> – </a:t>
            </a:r>
            <a:r>
              <a:rPr lang="en-US" sz="2400" dirty="0" err="1" smtClean="0"/>
              <a:t>Clementi</a:t>
            </a:r>
            <a:r>
              <a:rPr lang="en-US" sz="2400" dirty="0" smtClean="0"/>
              <a:t> Town, </a:t>
            </a:r>
            <a:r>
              <a:rPr lang="en-US" sz="2400" dirty="0" err="1" smtClean="0"/>
              <a:t>Broadrick</a:t>
            </a:r>
            <a:r>
              <a:rPr lang="en-US" sz="2400" dirty="0" smtClean="0"/>
              <a:t>, </a:t>
            </a:r>
            <a:r>
              <a:rPr lang="en-US" sz="2400" dirty="0" err="1" smtClean="0"/>
              <a:t>Dunearn</a:t>
            </a:r>
            <a:r>
              <a:rPr lang="en-US" sz="2400" dirty="0" smtClean="0"/>
              <a:t> and Bukit </a:t>
            </a:r>
            <a:r>
              <a:rPr lang="en-US" sz="2400" dirty="0" err="1" smtClean="0"/>
              <a:t>Batok</a:t>
            </a:r>
            <a:endParaRPr lang="en-US" sz="2400" dirty="0"/>
          </a:p>
          <a:p>
            <a:pPr lvl="1"/>
            <a:r>
              <a:rPr lang="en-US" sz="2400" dirty="0" smtClean="0"/>
              <a:t>LS Leadership – for SLs and SSDs share leadership perspectives on growing LS</a:t>
            </a:r>
          </a:p>
          <a:p>
            <a:pPr lvl="1"/>
            <a:r>
              <a:rPr lang="en-US" sz="2400" dirty="0" smtClean="0"/>
              <a:t>LS Practitioner – for instructional leaders and </a:t>
            </a:r>
            <a:r>
              <a:rPr lang="en-US" sz="2400" dirty="0" err="1" smtClean="0"/>
              <a:t>trs</a:t>
            </a:r>
            <a:r>
              <a:rPr lang="en-US" sz="2400" dirty="0" smtClean="0"/>
              <a:t> to learn through LS lesson observations and training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5"/>
            <a:ext cx="1592527" cy="7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8313" y="404664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663300"/>
                </a:solidFill>
                <a:latin typeface="+mn-lt"/>
              </a:rPr>
              <a:t>Innovating with Partners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Lesson </a:t>
            </a:r>
            <a:r>
              <a:rPr lang="en-US" sz="3600" b="1" dirty="0">
                <a:solidFill>
                  <a:srgbClr val="663300"/>
                </a:solidFill>
                <a:latin typeface="+mn-lt"/>
              </a:rPr>
              <a:t>Study </a:t>
            </a:r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Community </a:t>
            </a:r>
            <a:r>
              <a:rPr lang="en-US" sz="3600" b="1" dirty="0">
                <a:solidFill>
                  <a:srgbClr val="663300"/>
                </a:solidFill>
                <a:latin typeface="+mn-lt"/>
              </a:rPr>
              <a:t>of Practice</a:t>
            </a:r>
            <a:endParaRPr lang="en-SG" sz="3600" b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5122" name="Picture 2" descr="C:\Users\S7135249H\Desktop\LS COP CTSS 22.2.13\P222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303" y="3717032"/>
            <a:ext cx="2315697" cy="17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7135249H\Desktop\LS COP CTSS 22.2.13\P22200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112" y="1505732"/>
            <a:ext cx="1658400" cy="22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4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2011-2013 – LS sharing with Management of Leadership in Schools (MLS) </a:t>
            </a:r>
            <a:r>
              <a:rPr lang="en-US" dirty="0" err="1" smtClean="0"/>
              <a:t>prog</a:t>
            </a:r>
            <a:r>
              <a:rPr lang="en-US" dirty="0" smtClean="0"/>
              <a:t> participants with A/P </a:t>
            </a:r>
            <a:r>
              <a:rPr lang="en-US" dirty="0" err="1" smtClean="0"/>
              <a:t>Eisuke</a:t>
            </a:r>
            <a:r>
              <a:rPr lang="en-US" dirty="0" smtClean="0"/>
              <a:t> Saito</a:t>
            </a:r>
          </a:p>
          <a:p>
            <a:r>
              <a:rPr lang="en-US" dirty="0" smtClean="0"/>
              <a:t>2013 – LS sharing with Senior </a:t>
            </a:r>
            <a:r>
              <a:rPr lang="en-US" dirty="0" err="1" smtClean="0"/>
              <a:t>Trs</a:t>
            </a:r>
            <a:r>
              <a:rPr lang="en-US" dirty="0" smtClean="0"/>
              <a:t> </a:t>
            </a:r>
            <a:r>
              <a:rPr lang="en-US" dirty="0" err="1" smtClean="0"/>
              <a:t>Prog</a:t>
            </a:r>
            <a:r>
              <a:rPr lang="en-US" dirty="0" smtClean="0"/>
              <a:t> (STP) participants with A/P Christine Lee</a:t>
            </a:r>
          </a:p>
          <a:p>
            <a:pPr lvl="1"/>
            <a:r>
              <a:rPr lang="en-US" dirty="0" smtClean="0"/>
              <a:t>Sharing about school’s LS journey</a:t>
            </a:r>
          </a:p>
          <a:p>
            <a:pPr lvl="1"/>
            <a:r>
              <a:rPr lang="en-US" dirty="0" smtClean="0"/>
              <a:t>Lesson observation &amp; feedback given to </a:t>
            </a:r>
            <a:r>
              <a:rPr lang="en-US" dirty="0" err="1" smtClean="0"/>
              <a:t>trs</a:t>
            </a:r>
            <a:r>
              <a:rPr lang="en-US" dirty="0" smtClean="0"/>
              <a:t>  </a:t>
            </a:r>
          </a:p>
          <a:p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5"/>
            <a:ext cx="1451447" cy="7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763" y="465546"/>
            <a:ext cx="8229600" cy="114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Innovating with Partners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663300"/>
                </a:solidFill>
                <a:latin typeface="+mn-lt"/>
              </a:rPr>
              <a:t>Lesson Study Sharing/</a:t>
            </a:r>
            <a:r>
              <a:rPr lang="en-US" sz="2800" b="1" dirty="0" err="1" smtClean="0">
                <a:solidFill>
                  <a:srgbClr val="663300"/>
                </a:solidFill>
                <a:latin typeface="+mn-lt"/>
              </a:rPr>
              <a:t>Observ</a:t>
            </a:r>
            <a:r>
              <a:rPr lang="en-US" sz="2800" b="1" dirty="0" smtClean="0">
                <a:solidFill>
                  <a:srgbClr val="663300"/>
                </a:solidFill>
                <a:latin typeface="+mn-lt"/>
              </a:rPr>
              <a:t> with CTL, NIE</a:t>
            </a:r>
            <a:endParaRPr lang="en-SG" sz="2800" b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5122" name="Picture 2" descr="C:\Users\S7135249H\Pictures\AST-NIE Visit to HGV 30 Jan 2013 Lesson Study for STs\Lesson Study for ST\DSC_67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72" y="4879065"/>
            <a:ext cx="2987824" cy="19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7135249H\Pictures\AST-NIE Visit to HGV 30 Jan 2013 Lesson Study for STs\Lesson Study for ST\DSC_6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666" y="4897760"/>
            <a:ext cx="2959598" cy="19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96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530725"/>
          </a:xfrm>
          <a:noFill/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Aim of </a:t>
            </a:r>
            <a:r>
              <a:rPr lang="en-US" sz="2400" b="1" u="sng" dirty="0" smtClean="0"/>
              <a:t>En</a:t>
            </a:r>
            <a:r>
              <a:rPr lang="en-US" sz="2400" dirty="0" smtClean="0"/>
              <a:t>hancing </a:t>
            </a:r>
            <a:r>
              <a:rPr lang="en-US" sz="2400" b="1" u="sng" dirty="0" smtClean="0"/>
              <a:t>E</a:t>
            </a:r>
            <a:r>
              <a:rPr lang="en-US" sz="2400" dirty="0" smtClean="0"/>
              <a:t>nglish </a:t>
            </a:r>
            <a:r>
              <a:rPr lang="en-US" sz="2400" b="1" u="sng" dirty="0" smtClean="0"/>
              <a:t>L</a:t>
            </a:r>
            <a:r>
              <a:rPr lang="en-US" sz="2400" dirty="0" smtClean="0"/>
              <a:t>earning and </a:t>
            </a:r>
            <a:r>
              <a:rPr lang="en-US" sz="2400" b="1" u="sng" dirty="0" smtClean="0"/>
              <a:t>T</a:t>
            </a:r>
            <a:r>
              <a:rPr lang="en-US" sz="2400" dirty="0" smtClean="0"/>
              <a:t>eaching</a:t>
            </a:r>
            <a:r>
              <a:rPr lang="en-US" sz="2400" dirty="0"/>
              <a:t>:</a:t>
            </a:r>
            <a:endParaRPr lang="en-US" sz="2400" dirty="0" smtClean="0"/>
          </a:p>
          <a:p>
            <a:pPr marL="742950" lvl="2" indent="-342900">
              <a:buFont typeface="Calibri" pitchFamily="34" charset="0"/>
              <a:buChar char="—"/>
            </a:pPr>
            <a:r>
              <a:rPr lang="en-US" sz="2000" dirty="0" smtClean="0"/>
              <a:t>Enhance </a:t>
            </a:r>
            <a:r>
              <a:rPr lang="en-US" sz="2000" b="1" dirty="0" smtClean="0"/>
              <a:t>pedagogy</a:t>
            </a:r>
            <a:r>
              <a:rPr lang="en-US" sz="2000" dirty="0" smtClean="0"/>
              <a:t> in English Language teaching, with the implementation of </a:t>
            </a:r>
            <a:r>
              <a:rPr lang="en-US" sz="2000" i="1" dirty="0" smtClean="0"/>
              <a:t>EL Syllabus 2010</a:t>
            </a:r>
            <a:endParaRPr lang="en-US" sz="2000" i="1" dirty="0"/>
          </a:p>
          <a:p>
            <a:pPr marL="742950" lvl="2" indent="-342900">
              <a:buFont typeface="Calibri" pitchFamily="34" charset="0"/>
              <a:buChar char="—"/>
            </a:pPr>
            <a:r>
              <a:rPr lang="en-US" sz="2000" dirty="0" smtClean="0"/>
              <a:t>Deepen </a:t>
            </a:r>
            <a:r>
              <a:rPr lang="en-US" sz="2000" b="1" dirty="0" smtClean="0"/>
              <a:t>teacher leadership </a:t>
            </a:r>
            <a:r>
              <a:rPr lang="en-US" sz="2000" dirty="0" smtClean="0"/>
              <a:t>in school-based curriculum planning, development and curriculum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First </a:t>
            </a:r>
            <a:r>
              <a:rPr lang="en-US" dirty="0"/>
              <a:t>half of 2013</a:t>
            </a:r>
          </a:p>
          <a:p>
            <a:pPr marL="857250" lvl="2" indent="-457200">
              <a:buFontTx/>
              <a:buChar char="-"/>
            </a:pPr>
            <a:r>
              <a:rPr lang="en-US" sz="2200" dirty="0"/>
              <a:t>Retelling training MOE officers and project consultant</a:t>
            </a:r>
          </a:p>
          <a:p>
            <a:pPr marL="857250" lvl="2" indent="-457200">
              <a:buFontTx/>
              <a:buChar char="-"/>
            </a:pPr>
            <a:r>
              <a:rPr lang="en-US" sz="2200" dirty="0"/>
              <a:t>Mentored by </a:t>
            </a:r>
            <a:r>
              <a:rPr lang="en-US" sz="2200" dirty="0" err="1"/>
              <a:t>Dr</a:t>
            </a:r>
            <a:r>
              <a:rPr lang="en-US" sz="2200" dirty="0"/>
              <a:t> Lydia </a:t>
            </a:r>
            <a:r>
              <a:rPr lang="en-US" sz="2200" dirty="0" err="1"/>
              <a:t>Tan-Chia</a:t>
            </a:r>
            <a:r>
              <a:rPr lang="en-US" sz="2200" dirty="0"/>
              <a:t>, MOE, CPDD (EL Unit</a:t>
            </a:r>
            <a:r>
              <a:rPr lang="en-US" sz="2200" dirty="0" smtClean="0"/>
              <a:t>)</a:t>
            </a:r>
          </a:p>
          <a:p>
            <a:pPr marL="857250" lvl="2" indent="-457200">
              <a:buFontTx/>
              <a:buChar char="-"/>
            </a:pPr>
            <a:r>
              <a:rPr lang="en-US" sz="2200" dirty="0" smtClean="0"/>
              <a:t>Teachers </a:t>
            </a:r>
            <a:r>
              <a:rPr lang="en-US" sz="2200" dirty="0"/>
              <a:t>conducted a LS cycle </a:t>
            </a:r>
            <a:r>
              <a:rPr lang="en-US" sz="2200" dirty="0" smtClean="0"/>
              <a:t>using strategy </a:t>
            </a:r>
            <a:r>
              <a:rPr lang="en-US" sz="2200" dirty="0"/>
              <a:t>taught</a:t>
            </a:r>
          </a:p>
          <a:p>
            <a:pPr marL="742950" lvl="2" indent="-342900">
              <a:buFont typeface="Calibri" pitchFamily="34" charset="0"/>
              <a:buChar char="—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5"/>
            <a:ext cx="1451447" cy="7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820" y="476672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663300"/>
                </a:solidFill>
                <a:latin typeface="Calibri" pitchFamily="34" charset="0"/>
              </a:rPr>
              <a:t>Innovating with Partners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663300"/>
                </a:solidFill>
                <a:latin typeface="Calibri" pitchFamily="34" charset="0"/>
              </a:rPr>
              <a:t>Lower Sec EN-ELT </a:t>
            </a:r>
            <a:r>
              <a:rPr lang="en-US" sz="3600" b="1" dirty="0" err="1" smtClean="0">
                <a:solidFill>
                  <a:srgbClr val="663300"/>
                </a:solidFill>
                <a:latin typeface="Calibri" pitchFamily="34" charset="0"/>
              </a:rPr>
              <a:t>Prog</a:t>
            </a:r>
            <a:r>
              <a:rPr lang="en-US" sz="3600" b="1" dirty="0" smtClean="0">
                <a:solidFill>
                  <a:srgbClr val="663300"/>
                </a:solidFill>
                <a:latin typeface="Calibri" pitchFamily="34" charset="0"/>
              </a:rPr>
              <a:t> with CPDD, 2013-2014</a:t>
            </a:r>
            <a:endParaRPr lang="en-SG" sz="3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91" t="6652" r="11259" b="16102"/>
          <a:stretch/>
        </p:blipFill>
        <p:spPr bwMode="auto">
          <a:xfrm>
            <a:off x="1670108" y="5229200"/>
            <a:ext cx="2675935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8" t="22670" r="10425" b="12924"/>
          <a:stretch/>
        </p:blipFill>
        <p:spPr bwMode="auto">
          <a:xfrm>
            <a:off x="4334405" y="5229200"/>
            <a:ext cx="3621971" cy="16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3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5"/>
            <a:ext cx="1451447" cy="7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5496" y="470970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663300"/>
                </a:solidFill>
                <a:latin typeface="Calibri" pitchFamily="34" charset="0"/>
              </a:rPr>
              <a:t>Innovating with Partners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663300"/>
                </a:solidFill>
                <a:latin typeface="Calibri" pitchFamily="34" charset="0"/>
              </a:rPr>
              <a:t>Music Pedagogy with STAR / NIE</a:t>
            </a:r>
            <a:endParaRPr lang="en-SG" sz="3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4530725"/>
          </a:xfrm>
          <a:noFill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SG" sz="2400" dirty="0" smtClean="0"/>
              <a:t>2012: STAR pioneering research on effectiveness of informal/non-formal music pedagogy in developing 21CC.</a:t>
            </a:r>
          </a:p>
          <a:p>
            <a:pPr>
              <a:buFont typeface="Wingdings" pitchFamily="2" charset="2"/>
              <a:buChar char="§"/>
            </a:pPr>
            <a:r>
              <a:rPr lang="en-SG" sz="2400" dirty="0"/>
              <a:t>2013: Continuing </a:t>
            </a:r>
            <a:r>
              <a:rPr lang="en-SG" sz="2400" dirty="0" smtClean="0"/>
              <a:t>research with STAR as </a:t>
            </a:r>
            <a:r>
              <a:rPr lang="en-SG" sz="2400" dirty="0"/>
              <a:t>part of </a:t>
            </a:r>
            <a:r>
              <a:rPr lang="en-SG" sz="2400" dirty="0" smtClean="0"/>
              <a:t>Arts </a:t>
            </a:r>
            <a:r>
              <a:rPr lang="en-SG" sz="2400" dirty="0"/>
              <a:t>Pedagogical Research Fund programme</a:t>
            </a:r>
            <a:endParaRPr lang="en-SG" sz="20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2013: Championing within </a:t>
            </a:r>
            <a:r>
              <a:rPr lang="en-US" sz="2400" dirty="0" smtClean="0"/>
              <a:t>W2 cluster use </a:t>
            </a:r>
            <a:r>
              <a:rPr lang="en-US" sz="2400" dirty="0"/>
              <a:t>of informal / non-formal music pedagogy to craft student-centric music lessons.</a:t>
            </a:r>
            <a:endParaRPr lang="en-SG" sz="2400" dirty="0"/>
          </a:p>
          <a:p>
            <a:pPr lvl="1">
              <a:buFontTx/>
              <a:buChar char="-"/>
            </a:pPr>
            <a:endParaRPr lang="en-SG" sz="2000" dirty="0" smtClean="0"/>
          </a:p>
          <a:p>
            <a:pPr>
              <a:buFontTx/>
              <a:buChar char="-"/>
            </a:pPr>
            <a:endParaRPr lang="en-SG" sz="2400" dirty="0" smtClean="0"/>
          </a:p>
          <a:p>
            <a:pPr>
              <a:buFontTx/>
              <a:buChar char="-"/>
            </a:pPr>
            <a:endParaRPr lang="en-SG" sz="2400" dirty="0"/>
          </a:p>
        </p:txBody>
      </p:sp>
      <p:pic>
        <p:nvPicPr>
          <p:cNvPr id="8" name="Picture 7" descr="E:\Personal (Stuff, Media, Scores)\Videos\Lesson Study and Trialling\Trialling Videos from Huiping\11-Hillgrove Sec_Thurs 20 Sep 12 2E1\IMG_3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56"/>
          <a:stretch>
            <a:fillRect/>
          </a:stretch>
        </p:blipFill>
        <p:spPr bwMode="auto">
          <a:xfrm>
            <a:off x="-61718" y="4930583"/>
            <a:ext cx="3279741" cy="19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:\Personal (Stuff, Media, Scores)\Videos\Lesson Study and Trialling\Trialling Videos from Huiping\11-Hillgrove Sec_Thurs 20 Sep 12 2E1\IMG_32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73"/>
          <a:stretch>
            <a:fillRect/>
          </a:stretch>
        </p:blipFill>
        <p:spPr bwMode="auto">
          <a:xfrm>
            <a:off x="3059832" y="4930583"/>
            <a:ext cx="3344961" cy="19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:\Personal (Stuff, Media, Scores)\Videos\Lesson Study and Trialling\Trialling Videos from Huiping\3-Hillgrove Sec_Thurs 19 Jul 2E1 and 2E2\IMG_249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52" r="16483"/>
          <a:stretch/>
        </p:blipFill>
        <p:spPr bwMode="auto">
          <a:xfrm>
            <a:off x="6404793" y="4930582"/>
            <a:ext cx="2739207" cy="19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6948488" y="0"/>
            <a:ext cx="2195512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ST3: Prof </a:t>
            </a:r>
            <a:r>
              <a:rPr lang="en-US" b="1" dirty="0" err="1" smtClean="0"/>
              <a:t>Devt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611311" y="1581526"/>
            <a:ext cx="8281169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 err="1" smtClean="0">
                <a:ea typeface="Gulim" pitchFamily="34" charset="-127"/>
              </a:rPr>
              <a:t>Minimise</a:t>
            </a:r>
            <a:r>
              <a:rPr lang="en-US" altLang="ko-KR" sz="2200" dirty="0" smtClean="0">
                <a:ea typeface="Gulim" pitchFamily="34" charset="-127"/>
              </a:rPr>
              <a:t> </a:t>
            </a:r>
            <a:r>
              <a:rPr lang="en-US" altLang="ko-KR" sz="2200" dirty="0">
                <a:ea typeface="Gulim" pitchFamily="34" charset="-127"/>
              </a:rPr>
              <a:t>afternoon meetings</a:t>
            </a:r>
            <a:endParaRPr lang="en-US" sz="2200" dirty="0"/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>
                <a:ea typeface="Gulim" pitchFamily="34" charset="-127"/>
              </a:rPr>
              <a:t>Renovated Teachers &amp; EAS Lounges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 err="1">
                <a:ea typeface="Gulim" pitchFamily="34" charset="-127"/>
              </a:rPr>
              <a:t>Hillgrove</a:t>
            </a:r>
            <a:r>
              <a:rPr lang="en-US" altLang="ko-KR" sz="2200" dirty="0">
                <a:ea typeface="Gulim" pitchFamily="34" charset="-127"/>
              </a:rPr>
              <a:t> Family Day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 err="1">
                <a:ea typeface="Gulim" pitchFamily="34" charset="-127"/>
              </a:rPr>
              <a:t>Hillgrove</a:t>
            </a:r>
            <a:r>
              <a:rPr lang="en-US" altLang="ko-KR" sz="2200" dirty="0">
                <a:ea typeface="Gulim" pitchFamily="34" charset="-127"/>
              </a:rPr>
              <a:t> Appreciation Day – include EAS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 smtClean="0">
                <a:ea typeface="Gulim" pitchFamily="34" charset="-127"/>
              </a:rPr>
              <a:t>Staff </a:t>
            </a:r>
            <a:r>
              <a:rPr lang="en-US" altLang="ko-KR" sz="2200" dirty="0">
                <a:ea typeface="Gulim" pitchFamily="34" charset="-127"/>
              </a:rPr>
              <a:t>Games Day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 smtClean="0">
                <a:ea typeface="Gulim" pitchFamily="34" charset="-127"/>
              </a:rPr>
              <a:t>Renovated </a:t>
            </a:r>
            <a:r>
              <a:rPr lang="en-US" altLang="ko-KR" sz="2200" dirty="0">
                <a:ea typeface="Gulim" pitchFamily="34" charset="-127"/>
              </a:rPr>
              <a:t>Fitness </a:t>
            </a:r>
            <a:r>
              <a:rPr lang="en-US" altLang="ko-KR" sz="2200" dirty="0" smtClean="0">
                <a:ea typeface="Gulim" pitchFamily="34" charset="-127"/>
              </a:rPr>
              <a:t>Room</a:t>
            </a:r>
            <a:endParaRPr lang="en-US" altLang="ko-KR" sz="2200" dirty="0">
              <a:ea typeface="Gulim" pitchFamily="34" charset="-127"/>
            </a:endParaRP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ko-KR" sz="2200" dirty="0">
                <a:ea typeface="Gulim" pitchFamily="34" charset="-127"/>
              </a:rPr>
              <a:t>Staff </a:t>
            </a:r>
            <a:r>
              <a:rPr lang="en-US" altLang="ko-KR" sz="2200" dirty="0" smtClean="0">
                <a:ea typeface="Gulim" pitchFamily="34" charset="-127"/>
              </a:rPr>
              <a:t>VIA</a:t>
            </a:r>
            <a:endParaRPr lang="en-US" altLang="ko-KR" sz="2200" dirty="0">
              <a:ea typeface="Gulim" pitchFamily="34" charset="-127"/>
            </a:endParaRPr>
          </a:p>
        </p:txBody>
      </p:sp>
      <p:sp>
        <p:nvSpPr>
          <p:cNvPr id="367618" name="Rectangle 2"/>
          <p:cNvSpPr>
            <a:spLocks noGrp="1"/>
          </p:cNvSpPr>
          <p:nvPr>
            <p:ph type="title"/>
          </p:nvPr>
        </p:nvSpPr>
        <p:spPr>
          <a:xfrm>
            <a:off x="468313" y="432718"/>
            <a:ext cx="5832475" cy="9080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Arial" charset="0"/>
              </a:rPr>
              <a:t>Staff Well-Being</a:t>
            </a:r>
          </a:p>
        </p:txBody>
      </p:sp>
      <p:pic>
        <p:nvPicPr>
          <p:cNvPr id="367619" name="Picture 3" descr="100_22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836613"/>
            <a:ext cx="3132137" cy="2349500"/>
          </a:xfrm>
        </p:spPr>
      </p:pic>
      <p:sp>
        <p:nvSpPr>
          <p:cNvPr id="367620" name="Rectangle 4"/>
          <p:cNvSpPr>
            <a:spLocks/>
          </p:cNvSpPr>
          <p:nvPr/>
        </p:nvSpPr>
        <p:spPr bwMode="auto">
          <a:xfrm>
            <a:off x="6300788" y="908050"/>
            <a:ext cx="2627312" cy="3603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r>
              <a:rPr lang="en-US" sz="2000" b="1">
                <a:solidFill>
                  <a:srgbClr val="00FF00"/>
                </a:solidFill>
              </a:rPr>
              <a:t>EAS Lounge</a:t>
            </a:r>
          </a:p>
        </p:txBody>
      </p:sp>
      <p:sp>
        <p:nvSpPr>
          <p:cNvPr id="367624" name="Rectangle 8"/>
          <p:cNvSpPr>
            <a:spLocks/>
          </p:cNvSpPr>
          <p:nvPr/>
        </p:nvSpPr>
        <p:spPr bwMode="auto">
          <a:xfrm>
            <a:off x="5867400" y="0"/>
            <a:ext cx="3276600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 3: Staff Well-Being</a:t>
            </a:r>
          </a:p>
        </p:txBody>
      </p:sp>
      <p:pic>
        <p:nvPicPr>
          <p:cNvPr id="367625" name="Picture 9" descr="DSC_0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37100"/>
            <a:ext cx="31686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6" name="Picture 10" descr="DSC_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0913"/>
            <a:ext cx="28432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8" name="Picture 12" descr="DSC_40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725988"/>
            <a:ext cx="3203575" cy="2132012"/>
          </a:xfrm>
        </p:spPr>
      </p:pic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3449638" y="6461125"/>
            <a:ext cx="22002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33CC33"/>
                </a:solidFill>
              </a:rPr>
              <a:t>Staff Games Day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34925" y="6416675"/>
            <a:ext cx="27781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33CC33"/>
                </a:solidFill>
              </a:rPr>
              <a:t>Staff Fitness Training</a:t>
            </a: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6853238" y="6461125"/>
            <a:ext cx="12414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33CC33"/>
                </a:solidFill>
              </a:rPr>
              <a:t>Staff CIP</a:t>
            </a:r>
          </a:p>
        </p:txBody>
      </p:sp>
    </p:spTree>
    <p:extLst>
      <p:ext uri="{BB962C8B-B14F-4D97-AF65-F5344CB8AC3E}">
        <p14:creationId xmlns:p14="http://schemas.microsoft.com/office/powerpoint/2010/main" val="2409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67544"/>
            <a:ext cx="6324600" cy="457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Work Experience of Staff</a:t>
            </a:r>
            <a:endParaRPr lang="en-US" sz="3200" dirty="0">
              <a:solidFill>
                <a:srgbClr val="663300"/>
              </a:solidFill>
              <a:latin typeface="+mn-lt"/>
            </a:endParaRPr>
          </a:p>
        </p:txBody>
      </p:sp>
      <p:graphicFrame>
        <p:nvGraphicFramePr>
          <p:cNvPr id="41278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23389"/>
              </p:ext>
            </p:extLst>
          </p:nvPr>
        </p:nvGraphicFramePr>
        <p:xfrm>
          <a:off x="0" y="2837968"/>
          <a:ext cx="9144000" cy="3975408"/>
        </p:xfrm>
        <a:graphic>
          <a:graphicData uri="http://schemas.openxmlformats.org/drawingml/2006/table">
            <a:tbl>
              <a:tblPr/>
              <a:tblGrid>
                <a:gridCol w="1760244"/>
                <a:gridCol w="2002277"/>
                <a:gridCol w="1879523"/>
                <a:gridCol w="1750978"/>
                <a:gridCol w="1750978"/>
              </a:tblGrid>
              <a:tr h="583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Years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Teachers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(in Service)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(in Service)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in Service)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KPs &amp; 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(in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Appt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8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1-5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(38.6%)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(26.6%)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(78.26%)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32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6-10 years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(31.6%)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(40%)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513" algn="ctr"/>
                          <a:tab pos="108902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(13.04%)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2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11-20 years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(17.5%)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(33.4%)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(4.35%)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0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&gt; 21 years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(12.3%)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(4.35%)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88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TOTAL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(100%)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12713" name="Rectangle 41"/>
          <p:cNvSpPr>
            <a:spLocks noChangeArrowheads="1"/>
          </p:cNvSpPr>
          <p:nvPr/>
        </p:nvSpPr>
        <p:spPr bwMode="auto">
          <a:xfrm>
            <a:off x="0" y="475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2636838" algn="ctr"/>
                <a:tab pos="5273675" algn="r"/>
              </a:tabLst>
            </a:pPr>
            <a:endParaRPr lang="en-US" sz="18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98072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at 1 Jan 2013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00924"/>
            <a:ext cx="8430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Retirement of experienced teachers – loss of skilled </a:t>
            </a:r>
            <a:r>
              <a:rPr lang="en-US" sz="2200" dirty="0" err="1" smtClean="0"/>
              <a:t>practioners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Large no of less experienced teachers &amp; AEDs – need to </a:t>
            </a:r>
            <a:r>
              <a:rPr lang="en-US" sz="2200" dirty="0" err="1" smtClean="0"/>
              <a:t>upskill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Newly-appointed KPs &amp; STs – need leadership training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Staff Profile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35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128792" cy="706438"/>
          </a:xfrm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Staff Engagement Tea </a:t>
            </a:r>
            <a:r>
              <a:rPr lang="en-US" sz="3600" b="1" dirty="0" smtClean="0">
                <a:solidFill>
                  <a:srgbClr val="663300"/>
                </a:solidFill>
                <a:latin typeface="+mn-lt"/>
              </a:rPr>
              <a:t>Sessions</a:t>
            </a:r>
            <a:endParaRPr lang="en-US" sz="3600" b="1" dirty="0" smtClean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569325" cy="50405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/>
              <a:t>Annual Process of Listening to Staff Voice</a:t>
            </a:r>
          </a:p>
          <a:p>
            <a:pPr eaLnBrk="1" hangingPunct="1"/>
            <a:r>
              <a:rPr lang="en-US" dirty="0" smtClean="0"/>
              <a:t>Annual feedback/tea sessions with EOs and EAS since 2009</a:t>
            </a:r>
          </a:p>
          <a:p>
            <a:pPr eaLnBrk="1" hangingPunct="1"/>
            <a:r>
              <a:rPr lang="en-US" dirty="0" smtClean="0"/>
              <a:t>Small group sessions chaired by School Leaders and selected HODs (from 2013)</a:t>
            </a:r>
          </a:p>
          <a:p>
            <a:pPr eaLnBrk="1" hangingPunct="1"/>
            <a:r>
              <a:rPr lang="en-US" dirty="0" smtClean="0"/>
              <a:t>Staff feedback gathered is collated and </a:t>
            </a:r>
            <a:r>
              <a:rPr lang="en-US" dirty="0" err="1" smtClean="0"/>
              <a:t>analysed</a:t>
            </a:r>
            <a:r>
              <a:rPr lang="en-US" dirty="0" smtClean="0"/>
              <a:t> by SLs and relevant HODs</a:t>
            </a:r>
          </a:p>
          <a:p>
            <a:pPr eaLnBrk="1" hangingPunct="1"/>
            <a:r>
              <a:rPr lang="en-US" dirty="0" smtClean="0"/>
              <a:t>Collated feedback and suggested solutions shared with SMC &amp; STs for follow up action</a:t>
            </a:r>
          </a:p>
          <a:p>
            <a:pPr eaLnBrk="1" hangingPunct="1"/>
            <a:r>
              <a:rPr lang="en-US" dirty="0" err="1" smtClean="0"/>
              <a:t>Finalised</a:t>
            </a:r>
            <a:r>
              <a:rPr lang="en-US" dirty="0" smtClean="0"/>
              <a:t> feedback is shared with EOs at SCT, EAS at 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 err="1" smtClean="0"/>
              <a:t>mtg</a:t>
            </a:r>
            <a:r>
              <a:rPr lang="en-US" dirty="0" smtClean="0"/>
              <a:t>, or in original feedback groups </a:t>
            </a:r>
          </a:p>
          <a:p>
            <a:pPr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/>
          </p:cNvSpPr>
          <p:nvPr/>
        </p:nvSpPr>
        <p:spPr bwMode="auto">
          <a:xfrm>
            <a:off x="5867400" y="0"/>
            <a:ext cx="3276600" cy="476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200" b="1" dirty="0"/>
              <a:t>ST 3: Staff Well-Being</a:t>
            </a:r>
          </a:p>
        </p:txBody>
      </p:sp>
    </p:spTree>
    <p:extLst>
      <p:ext uri="{BB962C8B-B14F-4D97-AF65-F5344CB8AC3E}">
        <p14:creationId xmlns:p14="http://schemas.microsoft.com/office/powerpoint/2010/main" val="419615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body" idx="1"/>
          </p:nvPr>
        </p:nvSpPr>
        <p:spPr>
          <a:xfrm>
            <a:off x="992832" y="520204"/>
            <a:ext cx="7467600" cy="20447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ST4: Strategic Partnerships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2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Fostering strategic partnerships</a:t>
            </a:r>
            <a:endParaRPr lang="en-US" sz="4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560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 descr="DSC_18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14302"/>
            <a:ext cx="37084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Hillgrove Olympic R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14302"/>
            <a:ext cx="3600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Alumni Homecoming Dinn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5"/>
          <a:stretch>
            <a:fillRect/>
          </a:stretch>
        </p:blipFill>
        <p:spPr bwMode="auto">
          <a:xfrm>
            <a:off x="2195513" y="4672013"/>
            <a:ext cx="38893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99592" y="476498"/>
            <a:ext cx="7993260" cy="864270"/>
          </a:xfrm>
          <a:noFill/>
        </p:spPr>
        <p:txBody>
          <a:bodyPr/>
          <a:lstStyle/>
          <a:p>
            <a:pPr algn="ctr" eaLnBrk="1" hangingPunct="1"/>
            <a:r>
              <a:rPr lang="en-GB" sz="3200" b="1" dirty="0" err="1" smtClean="0">
                <a:solidFill>
                  <a:srgbClr val="663300"/>
                </a:solidFill>
                <a:latin typeface="+mn-lt"/>
              </a:rPr>
              <a:t>Hillgrove</a:t>
            </a:r>
            <a:r>
              <a:rPr lang="en-GB" sz="3200" b="1" dirty="0" smtClean="0">
                <a:solidFill>
                  <a:srgbClr val="663300"/>
                </a:solidFill>
                <a:latin typeface="+mn-lt"/>
              </a:rPr>
              <a:t> Partnership Framework</a:t>
            </a:r>
            <a:endParaRPr lang="en-SG" sz="3200" dirty="0" smtClean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0868" y="1643713"/>
            <a:ext cx="2900858" cy="382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Key Aims</a:t>
            </a:r>
            <a:endParaRPr lang="en-SG" sz="1800" b="1" u="sng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ClrTx/>
              <a:buFont typeface="Arial" charset="0"/>
              <a:buAutoNum type="arabicPeriod"/>
            </a:pPr>
            <a:r>
              <a:rPr lang="en-SG" sz="1800" dirty="0" smtClean="0">
                <a:latin typeface="Arial" pitchFamily="34" charset="0"/>
                <a:cs typeface="Arial" pitchFamily="34" charset="0"/>
              </a:rPr>
              <a:t>Identify strategic partners to achieve vision &amp; strategic goals</a:t>
            </a:r>
          </a:p>
          <a:p>
            <a:pPr marL="514350" indent="-514350" eaLnBrk="1" hangingPunct="1">
              <a:buClrTx/>
              <a:buFont typeface="Arial" charset="0"/>
              <a:buAutoNum type="arabicPeriod"/>
            </a:pPr>
            <a:r>
              <a:rPr lang="en-SG" sz="1800" dirty="0" smtClean="0">
                <a:latin typeface="Arial" pitchFamily="34" charset="0"/>
                <a:cs typeface="Arial" pitchFamily="34" charset="0"/>
              </a:rPr>
              <a:t>Map out strategic &amp; mutually beneficial areas of collaboration</a:t>
            </a:r>
          </a:p>
          <a:p>
            <a:pPr marL="514350" indent="-514350" eaLnBrk="1" hangingPunct="1">
              <a:buClrTx/>
              <a:buFont typeface="Arial" charset="0"/>
              <a:buAutoNum type="arabicPeriod"/>
            </a:pPr>
            <a:r>
              <a:rPr lang="en-SG" sz="1800" dirty="0" smtClean="0">
                <a:latin typeface="Arial" pitchFamily="34" charset="0"/>
                <a:cs typeface="Arial" pitchFamily="34" charset="0"/>
              </a:rPr>
              <a:t>Identify key factors contributing to success of partnership.  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936354" y="1169988"/>
            <a:ext cx="6172149" cy="5732462"/>
            <a:chOff x="1999692" y="44624"/>
            <a:chExt cx="7192726" cy="6858000"/>
          </a:xfrm>
        </p:grpSpPr>
        <p:grpSp>
          <p:nvGrpSpPr>
            <p:cNvPr id="7172" name="Group 2"/>
            <p:cNvGrpSpPr>
              <a:grpSpLocks/>
            </p:cNvGrpSpPr>
            <p:nvPr/>
          </p:nvGrpSpPr>
          <p:grpSpPr bwMode="auto">
            <a:xfrm>
              <a:off x="1999692" y="44624"/>
              <a:ext cx="7192726" cy="6858000"/>
              <a:chOff x="1371600" y="0"/>
              <a:chExt cx="6953936" cy="6858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371600" y="0"/>
                <a:ext cx="6872808" cy="685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SG" dirty="0"/>
              </a:p>
            </p:txBody>
          </p:sp>
          <p:grpSp>
            <p:nvGrpSpPr>
              <p:cNvPr id="7175" name="Group 1"/>
              <p:cNvGrpSpPr>
                <a:grpSpLocks/>
              </p:cNvGrpSpPr>
              <p:nvPr/>
            </p:nvGrpSpPr>
            <p:grpSpPr bwMode="auto">
              <a:xfrm>
                <a:off x="1420714" y="801358"/>
                <a:ext cx="6904822" cy="5932487"/>
                <a:chOff x="1420714" y="1377422"/>
                <a:chExt cx="6904822" cy="5932487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420714" y="1377422"/>
                  <a:ext cx="6696307" cy="5932487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SG"/>
                </a:p>
              </p:txBody>
            </p:sp>
            <p:sp>
              <p:nvSpPr>
                <p:cNvPr id="7" name="5-Point Star 6"/>
                <p:cNvSpPr/>
                <p:nvPr/>
              </p:nvSpPr>
              <p:spPr>
                <a:xfrm>
                  <a:off x="1620237" y="1701602"/>
                  <a:ext cx="6297261" cy="4967287"/>
                </a:xfrm>
                <a:prstGeom prst="star5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SG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227853" y="3673277"/>
                  <a:ext cx="1137282" cy="1169987"/>
                </a:xfrm>
                <a:prstGeom prst="ellipse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SG"/>
                </a:p>
              </p:txBody>
            </p:sp>
            <p:sp>
              <p:nvSpPr>
                <p:cNvPr id="8" name="Text Box 308"/>
                <p:cNvSpPr txBox="1"/>
                <p:nvPr/>
              </p:nvSpPr>
              <p:spPr>
                <a:xfrm>
                  <a:off x="4261618" y="3709352"/>
                  <a:ext cx="1031382" cy="64928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200" b="1" dirty="0" err="1">
                      <a:ea typeface="Calibri"/>
                      <a:cs typeface="Times New Roman"/>
                    </a:rPr>
                    <a:t>Hillgrove</a:t>
                  </a:r>
                  <a:r>
                    <a:rPr lang="en-SG" sz="1200" b="1" dirty="0">
                      <a:ea typeface="Calibri"/>
                      <a:cs typeface="Times New Roman"/>
                    </a:rPr>
                    <a:t> Vision, Values</a:t>
                  </a:r>
                  <a:endParaRPr lang="en-SG" sz="1200" dirty="0"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200" b="1" dirty="0">
                      <a:ea typeface="Calibri"/>
                      <a:cs typeface="Times New Roman"/>
                    </a:rPr>
                    <a:t>&amp; 21 CC </a:t>
                  </a:r>
                  <a:endParaRPr lang="en-SG" sz="1200" dirty="0"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4000"/>
                    </a:lnSpc>
                    <a:spcAft>
                      <a:spcPts val="900"/>
                    </a:spcAft>
                    <a:defRPr/>
                  </a:pPr>
                  <a:r>
                    <a:rPr lang="en-SG" sz="1200" b="1" dirty="0">
                      <a:ea typeface="Calibri"/>
                      <a:cs typeface="Times New Roman"/>
                    </a:rPr>
                    <a:t> </a:t>
                  </a:r>
                  <a:endParaRPr lang="en-SG" sz="12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" name="Text Box 3"/>
                <p:cNvSpPr txBox="1"/>
                <p:nvPr/>
              </p:nvSpPr>
              <p:spPr>
                <a:xfrm>
                  <a:off x="4025711" y="2913917"/>
                  <a:ext cx="1622576" cy="4508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600" b="1" dirty="0">
                      <a:solidFill>
                        <a:srgbClr val="632423"/>
                      </a:solidFill>
                      <a:ea typeface="Calibri"/>
                      <a:cs typeface="Times New Roman"/>
                    </a:rPr>
                    <a:t>Key</a:t>
                  </a:r>
                  <a:endParaRPr lang="en-SG" sz="1600" dirty="0"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600" b="1" dirty="0">
                      <a:solidFill>
                        <a:srgbClr val="632423"/>
                      </a:solidFill>
                      <a:ea typeface="Calibri"/>
                      <a:cs typeface="Times New Roman"/>
                    </a:rPr>
                    <a:t>Principles</a:t>
                  </a:r>
                  <a:endParaRPr lang="en-SG" sz="16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12"/>
                <p:cNvSpPr txBox="1"/>
                <p:nvPr/>
              </p:nvSpPr>
              <p:spPr>
                <a:xfrm>
                  <a:off x="1997491" y="3690740"/>
                  <a:ext cx="2146774" cy="1046163"/>
                </a:xfrm>
                <a:prstGeom prst="rect">
                  <a:avLst/>
                </a:prstGeom>
                <a:solidFill>
                  <a:srgbClr val="FFCC99">
                    <a:alpha val="69000"/>
                  </a:srgb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P1: Student-centric, </a:t>
                  </a:r>
                  <a:endParaRPr lang="en-SG" sz="1400" dirty="0"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Values-based Education</a:t>
                  </a:r>
                  <a:endParaRPr lang="en-SG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365135" y="3644702"/>
                  <a:ext cx="2464879" cy="938213"/>
                </a:xfrm>
                <a:prstGeom prst="rect">
                  <a:avLst/>
                </a:prstGeom>
                <a:solidFill>
                  <a:srgbClr val="CCFFCC">
                    <a:alpha val="67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900"/>
                    </a:spcAft>
                    <a:defRPr/>
                  </a:pPr>
                  <a:r>
                    <a:rPr lang="en-SG" sz="1400" b="1" dirty="0">
                      <a:solidFill>
                        <a:schemeClr val="dk1"/>
                      </a:solidFill>
                      <a:latin typeface="+mn-lt"/>
                      <a:ea typeface="Calibri"/>
                      <a:cs typeface="Times New Roman"/>
                    </a:rPr>
                    <a:t>P2: Purposeful &amp; Mutually Beneficial Collaboration</a:t>
                  </a:r>
                </a:p>
              </p:txBody>
            </p:sp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47702" y="4965425"/>
                  <a:ext cx="2073505" cy="698059"/>
                </a:xfrm>
                <a:prstGeom prst="rect">
                  <a:avLst/>
                </a:prstGeom>
                <a:solidFill>
                  <a:srgbClr val="CCECFF">
                    <a:alpha val="69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  <a:spcAft>
                      <a:spcPts val="900"/>
                    </a:spcAft>
                    <a:defRPr/>
                  </a:pPr>
                  <a:r>
                    <a:rPr lang="en-SG" sz="1400" b="1" dirty="0">
                      <a:solidFill>
                        <a:schemeClr val="dk1"/>
                      </a:solidFill>
                      <a:latin typeface="+mn-lt"/>
                      <a:ea typeface="Calibri"/>
                      <a:cs typeface="Times New Roman"/>
                    </a:rPr>
                    <a:t>P3: Sustainability of </a:t>
                  </a:r>
                  <a:r>
                    <a:rPr lang="en-SG" sz="1400" b="1" dirty="0" smtClean="0">
                      <a:solidFill>
                        <a:schemeClr val="dk1"/>
                      </a:solidFill>
                      <a:latin typeface="+mn-lt"/>
                      <a:ea typeface="Calibri"/>
                      <a:cs typeface="Times New Roman"/>
                    </a:rPr>
                    <a:t>outcomes</a:t>
                  </a:r>
                </a:p>
              </p:txBody>
            </p:sp>
            <p:sp>
              <p:nvSpPr>
                <p:cNvPr id="15" name="Text Box 20"/>
                <p:cNvSpPr txBox="1"/>
                <p:nvPr/>
              </p:nvSpPr>
              <p:spPr>
                <a:xfrm>
                  <a:off x="5380365" y="1973921"/>
                  <a:ext cx="2215013" cy="7016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ST2: Character </a:t>
                  </a:r>
                  <a:r>
                    <a:rPr lang="en-SG" sz="1400" b="1" dirty="0" err="1">
                      <a:ea typeface="Calibri"/>
                      <a:cs typeface="Times New Roman"/>
                    </a:rPr>
                    <a:t>Devt</a:t>
                  </a:r>
                  <a:r>
                    <a:rPr lang="en-SG" sz="1400" b="1" dirty="0">
                      <a:ea typeface="Calibri"/>
                      <a:cs typeface="Times New Roman"/>
                    </a:rPr>
                    <a:t> - </a:t>
                  </a:r>
                  <a:r>
                    <a:rPr lang="en-SG" sz="1400" b="1" dirty="0" err="1">
                      <a:ea typeface="Calibri"/>
                      <a:cs typeface="Times New Roman"/>
                    </a:rPr>
                    <a:t>Sungei</a:t>
                  </a:r>
                  <a:r>
                    <a:rPr lang="en-SG" sz="1400" b="1" dirty="0">
                      <a:ea typeface="Calibri"/>
                      <a:cs typeface="Times New Roman"/>
                    </a:rPr>
                    <a:t> </a:t>
                  </a:r>
                  <a:r>
                    <a:rPr lang="en-SG" sz="1400" b="1" dirty="0" err="1">
                      <a:ea typeface="Calibri"/>
                      <a:cs typeface="Times New Roman"/>
                    </a:rPr>
                    <a:t>Buloh</a:t>
                  </a:r>
                  <a:r>
                    <a:rPr lang="en-SG" sz="1400" b="1" dirty="0">
                      <a:ea typeface="Calibri"/>
                      <a:cs typeface="Times New Roman"/>
                    </a:rPr>
                    <a:t> </a:t>
                  </a:r>
                  <a:r>
                    <a:rPr lang="en-SG" sz="1400" b="1" dirty="0" smtClean="0">
                      <a:ea typeface="Calibri"/>
                      <a:cs typeface="Times New Roman"/>
                    </a:rPr>
                    <a:t>WR</a:t>
                  </a:r>
                  <a:r>
                    <a:rPr lang="en-SG" sz="1400" b="1" dirty="0">
                      <a:ea typeface="Calibri"/>
                      <a:cs typeface="Times New Roman"/>
                    </a:rPr>
                    <a:t>, Bukit Gombak </a:t>
                  </a:r>
                  <a:r>
                    <a:rPr lang="en-SG" sz="1400" b="1" dirty="0" smtClean="0">
                      <a:ea typeface="Calibri"/>
                      <a:cs typeface="Times New Roman"/>
                    </a:rPr>
                    <a:t>CCC</a:t>
                  </a:r>
                  <a:endParaRPr lang="en-SG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" name="Text Box 19"/>
                <p:cNvSpPr txBox="1"/>
                <p:nvPr/>
              </p:nvSpPr>
              <p:spPr>
                <a:xfrm>
                  <a:off x="1769300" y="2519374"/>
                  <a:ext cx="2905441" cy="67310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ST1 – </a:t>
                  </a:r>
                  <a:r>
                    <a:rPr lang="en-SG" sz="1400" b="1" dirty="0" smtClean="0">
                      <a:ea typeface="Calibri"/>
                      <a:cs typeface="Times New Roman"/>
                    </a:rPr>
                    <a:t>IHLs, </a:t>
                  </a:r>
                  <a:r>
                    <a:rPr lang="en-SG" sz="1400" b="1" dirty="0" err="1">
                      <a:ea typeface="Calibri"/>
                      <a:cs typeface="Times New Roman"/>
                    </a:rPr>
                    <a:t>Mutsumi</a:t>
                  </a:r>
                  <a:r>
                    <a:rPr lang="en-SG" sz="1400" b="1" dirty="0">
                      <a:ea typeface="Calibri"/>
                      <a:cs typeface="Times New Roman"/>
                    </a:rPr>
                    <a:t> JHS, Xian 38th </a:t>
                  </a:r>
                  <a:r>
                    <a:rPr lang="en-SG" sz="1400" b="1" dirty="0" smtClean="0">
                      <a:ea typeface="Calibri"/>
                      <a:cs typeface="Times New Roman"/>
                    </a:rPr>
                    <a:t>HS, UK </a:t>
                  </a:r>
                  <a:r>
                    <a:rPr lang="en-SG" sz="1400" b="1" dirty="0" err="1" smtClean="0">
                      <a:ea typeface="Calibri"/>
                      <a:cs typeface="Times New Roman"/>
                    </a:rPr>
                    <a:t>schs</a:t>
                  </a:r>
                  <a:endParaRPr lang="en-SG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" name="Text Box 312"/>
                <p:cNvSpPr txBox="1"/>
                <p:nvPr/>
              </p:nvSpPr>
              <p:spPr>
                <a:xfrm>
                  <a:off x="5404900" y="2904392"/>
                  <a:ext cx="2920636" cy="4603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ST2: CCA </a:t>
                  </a:r>
                  <a:r>
                    <a:rPr lang="en-SG" sz="1400" b="1" dirty="0" smtClean="0">
                      <a:ea typeface="Calibri"/>
                      <a:cs typeface="Times New Roman"/>
                    </a:rPr>
                    <a:t>– NCC, SYFC, SCDF</a:t>
                  </a:r>
                  <a:endParaRPr lang="en-SG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Text Box 18"/>
                <p:cNvSpPr txBox="1"/>
                <p:nvPr/>
              </p:nvSpPr>
              <p:spPr>
                <a:xfrm>
                  <a:off x="6307498" y="4736902"/>
                  <a:ext cx="1610000" cy="90011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ST2: Flight &amp; </a:t>
                  </a:r>
                  <a:endParaRPr lang="en-SG" sz="1400" dirty="0">
                    <a:ea typeface="Calibri"/>
                    <a:cs typeface="Times New Roman"/>
                  </a:endParaRPr>
                </a:p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Aviation – SYFC, CAAS, ITE Aerospace,</a:t>
                  </a:r>
                  <a:endParaRPr lang="en-SG" sz="1400" dirty="0">
                    <a:ea typeface="Calibri"/>
                    <a:cs typeface="Times New Roman"/>
                  </a:endParaRPr>
                </a:p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 SP Aerospace</a:t>
                  </a:r>
                  <a:endParaRPr lang="en-SG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Text Box 21"/>
                <p:cNvSpPr txBox="1"/>
                <p:nvPr/>
              </p:nvSpPr>
              <p:spPr>
                <a:xfrm>
                  <a:off x="1997493" y="5048052"/>
                  <a:ext cx="1225071" cy="52387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4000"/>
                    </a:lnSpc>
                    <a:spcAft>
                      <a:spcPts val="0"/>
                    </a:spcAft>
                    <a:defRPr/>
                  </a:pPr>
                  <a:r>
                    <a:rPr lang="en-SG" sz="1400" b="1" dirty="0">
                      <a:ea typeface="Calibri"/>
                      <a:cs typeface="Times New Roman"/>
                    </a:rPr>
                    <a:t>ST3 – NIE CTL </a:t>
                  </a:r>
                  <a:endParaRPr lang="en-SG" sz="1200" dirty="0"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2" name="Text Box 311"/>
              <p:cNvSpPr txBox="1"/>
              <p:nvPr/>
            </p:nvSpPr>
            <p:spPr>
              <a:xfrm>
                <a:off x="2763659" y="566738"/>
                <a:ext cx="4429416" cy="387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  <a:defRPr/>
                </a:pPr>
                <a:r>
                  <a:rPr lang="en-SG" sz="1400" b="1" dirty="0">
                    <a:ea typeface="Calibri"/>
                    <a:cs typeface="Times New Roman"/>
                  </a:rPr>
                  <a:t>School Programmes / Student outcomes</a:t>
                </a:r>
                <a:endParaRPr lang="en-SG" sz="1100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  <a:defRPr/>
                </a:pPr>
                <a:r>
                  <a:rPr lang="en-SG" sz="1100" dirty="0">
                    <a:ea typeface="Calibri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40" name="Text Box 2"/>
            <p:cNvSpPr txBox="1"/>
            <p:nvPr/>
          </p:nvSpPr>
          <p:spPr>
            <a:xfrm>
              <a:off x="2175369" y="922511"/>
              <a:ext cx="1754471" cy="63500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4000"/>
                </a:lnSpc>
                <a:spcAft>
                  <a:spcPts val="0"/>
                </a:spcAft>
                <a:defRPr/>
              </a:pPr>
              <a:r>
                <a:rPr lang="en-SG" sz="1600" b="1" dirty="0">
                  <a:solidFill>
                    <a:srgbClr val="632423"/>
                  </a:solidFill>
                  <a:ea typeface="Calibri"/>
                  <a:cs typeface="Times New Roman"/>
                </a:rPr>
                <a:t>Key Partners</a:t>
              </a: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/>
          </p:cNvSpPr>
          <p:nvPr/>
        </p:nvSpPr>
        <p:spPr bwMode="auto">
          <a:xfrm>
            <a:off x="6416895" y="0"/>
            <a:ext cx="272710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ST4: </a:t>
            </a:r>
            <a:r>
              <a:rPr lang="en-US" b="1" dirty="0" err="1" smtClean="0"/>
              <a:t>Strat</a:t>
            </a:r>
            <a:r>
              <a:rPr lang="en-US" b="1" dirty="0" smtClean="0"/>
              <a:t> Partnerships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1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792" y="533400"/>
            <a:ext cx="6324600" cy="457200"/>
          </a:xfrm>
          <a:noFill/>
        </p:spPr>
        <p:txBody>
          <a:bodyPr/>
          <a:lstStyle/>
          <a:p>
            <a:r>
              <a:rPr lang="en-US" sz="3200" dirty="0"/>
              <a:t>Benefits of Partnership</a:t>
            </a:r>
          </a:p>
        </p:txBody>
      </p:sp>
      <p:graphicFrame>
        <p:nvGraphicFramePr>
          <p:cNvPr id="853037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87249327"/>
              </p:ext>
            </p:extLst>
          </p:nvPr>
        </p:nvGraphicFramePr>
        <p:xfrm>
          <a:off x="0" y="1052736"/>
          <a:ext cx="9144000" cy="5805615"/>
        </p:xfrm>
        <a:graphic>
          <a:graphicData uri="http://schemas.openxmlformats.org/drawingml/2006/table">
            <a:tbl>
              <a:tblPr/>
              <a:tblGrid>
                <a:gridCol w="1842850"/>
                <a:gridCol w="3180699"/>
                <a:gridCol w="4120451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Key Partners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Key Aims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Activities / Initiatives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3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advice and support to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Funding staff/student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programmes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talks, visits to poly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advice and support to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Parents representation to support school programmes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Alumni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advice and support to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Role models to support school programmes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SP, NP, RP, PJC, 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 enable students to learn about JC, polytechnic &amp; ITE 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Visits for Sec 4/5 students; streaming talk for Sec 2 parents; talk on JC/poly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for Sec 4 parents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Xian 38 High School, China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Global, inter-cultural awareness for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Twinning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programme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(Singapore and China)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Mutsumi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Junior High, 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Global, inter-cultural awareness for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Twinning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programme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(Singapore and Japan)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Centre</a:t>
                      </a:r>
                      <a:r>
                        <a:rPr lang="en-US" sz="1400" baseline="0" dirty="0" smtClean="0"/>
                        <a:t> for T &amp; L, NIE</a:t>
                      </a:r>
                      <a:endParaRPr lang="en-SG" sz="1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</a:t>
                      </a:r>
                      <a:r>
                        <a:rPr lang="en-US" sz="1400" baseline="0" dirty="0" smtClean="0"/>
                        <a:t> Lesson Study competencies in teachers</a:t>
                      </a:r>
                      <a:endParaRPr lang="en-SG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Lesson Study training, observation and participation in LS conferences</a:t>
                      </a:r>
                      <a:endParaRPr lang="en-SG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Bukit Gombak GROs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Opportunities to contribute to the community &amp; support for fundraising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Green@Hillgrove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support for community events, fundraising for the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Sungei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Buloh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Wetland Reserve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Opportunities for our students to show care for the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CIP for Sec 2 (mangrove planting and coastal clean up) Environment club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St. Luke’s Hospital,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Horizon Centre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 provide opportunities for our students to help the elderly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Service learning by all Sec 3 classes at St Luke &amp; selected CCAs at New Horizon Centre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6526"/>
            <a:ext cx="1494259" cy="7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6416895" y="0"/>
            <a:ext cx="2727105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b="1" dirty="0" smtClean="0"/>
              <a:t>ST4: </a:t>
            </a:r>
            <a:r>
              <a:rPr lang="en-US" b="1" dirty="0" err="1" smtClean="0"/>
              <a:t>Strat</a:t>
            </a:r>
            <a:r>
              <a:rPr lang="en-US" b="1" dirty="0" smtClean="0"/>
              <a:t> Partnerships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27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3861048"/>
            <a:ext cx="5832648" cy="1362075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Any Questions?</a:t>
            </a:r>
            <a:endParaRPr lang="en-SG" sz="36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4456"/>
            <a:ext cx="9180512" cy="304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490885"/>
            <a:ext cx="9144000" cy="777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500" b="1" dirty="0" err="1">
                <a:solidFill>
                  <a:srgbClr val="663300"/>
                </a:solidFill>
                <a:latin typeface="Arial" charset="0"/>
              </a:rPr>
              <a:t>Hillgrove</a:t>
            </a:r>
            <a:r>
              <a:rPr lang="en-US" sz="3500" b="1" dirty="0">
                <a:solidFill>
                  <a:srgbClr val="663300"/>
                </a:solidFill>
                <a:latin typeface="Arial" charset="0"/>
              </a:rPr>
              <a:t> Vision for 21</a:t>
            </a:r>
            <a:r>
              <a:rPr lang="en-US" sz="3500" b="1" baseline="30000" dirty="0">
                <a:solidFill>
                  <a:srgbClr val="663300"/>
                </a:solidFill>
                <a:latin typeface="Arial" charset="0"/>
              </a:rPr>
              <a:t>st</a:t>
            </a:r>
            <a:r>
              <a:rPr lang="en-US" sz="3500" b="1" dirty="0">
                <a:solidFill>
                  <a:srgbClr val="663300"/>
                </a:solidFill>
                <a:latin typeface="Arial" charset="0"/>
              </a:rPr>
              <a:t> Century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9945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Every Hillgrovian is a person who:</a:t>
            </a:r>
          </a:p>
          <a:p>
            <a:pPr lvl="1">
              <a:lnSpc>
                <a:spcPct val="90000"/>
              </a:lnSpc>
            </a:pPr>
            <a:r>
              <a:rPr lang="en-US" sz="3300" i="1"/>
              <a:t>Continually</a:t>
            </a:r>
            <a:r>
              <a:rPr lang="en-US" sz="3300" b="1" i="1"/>
              <a:t> </a:t>
            </a:r>
            <a:r>
              <a:rPr lang="en-US" sz="3300" b="1" i="1">
                <a:solidFill>
                  <a:srgbClr val="0000CC"/>
                </a:solidFill>
              </a:rPr>
              <a:t>learns</a:t>
            </a:r>
            <a:r>
              <a:rPr lang="en-US" sz="3300" b="1" i="1"/>
              <a:t> </a:t>
            </a:r>
            <a:r>
              <a:rPr lang="en-US" sz="3300"/>
              <a:t>with passion and the spirit to do one’s best,</a:t>
            </a:r>
          </a:p>
          <a:p>
            <a:pPr lvl="1">
              <a:lnSpc>
                <a:spcPct val="90000"/>
              </a:lnSpc>
            </a:pPr>
            <a:r>
              <a:rPr lang="en-US" sz="3300" b="1" i="1">
                <a:solidFill>
                  <a:srgbClr val="800000"/>
                </a:solidFill>
              </a:rPr>
              <a:t>Cares</a:t>
            </a:r>
            <a:r>
              <a:rPr lang="en-US" sz="3300">
                <a:solidFill>
                  <a:srgbClr val="FF9999"/>
                </a:solidFill>
              </a:rPr>
              <a:t> </a:t>
            </a:r>
            <a:r>
              <a:rPr lang="en-US" sz="3300"/>
              <a:t>for the needs of self, peers, family, others, environment and Singapore, </a:t>
            </a:r>
          </a:p>
          <a:p>
            <a:pPr lvl="1">
              <a:lnSpc>
                <a:spcPct val="90000"/>
              </a:lnSpc>
            </a:pPr>
            <a:r>
              <a:rPr lang="en-US" sz="3300" b="1" i="1">
                <a:solidFill>
                  <a:srgbClr val="006600"/>
                </a:solidFill>
              </a:rPr>
              <a:t>Makes a difference</a:t>
            </a:r>
            <a:r>
              <a:rPr lang="en-US" sz="3300"/>
              <a:t> through the use of knowledge, talents and leadership. </a:t>
            </a:r>
            <a:endParaRPr lang="en-US" sz="280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7020272" y="0"/>
            <a:ext cx="212372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School Vision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108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438"/>
            <a:ext cx="9144000" cy="922338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663300"/>
                </a:solidFill>
                <a:latin typeface="Arial" charset="0"/>
              </a:rPr>
              <a:t>Hillgrove</a:t>
            </a:r>
            <a:r>
              <a:rPr lang="en-US" sz="3600" b="1" dirty="0">
                <a:solidFill>
                  <a:srgbClr val="663300"/>
                </a:solidFill>
                <a:latin typeface="Arial" charset="0"/>
              </a:rPr>
              <a:t> Mission for 21</a:t>
            </a:r>
            <a:r>
              <a:rPr lang="en-US" sz="3600" b="1" baseline="30000" dirty="0">
                <a:solidFill>
                  <a:srgbClr val="663300"/>
                </a:solidFill>
                <a:latin typeface="Arial" charset="0"/>
              </a:rPr>
              <a:t>st</a:t>
            </a:r>
            <a:r>
              <a:rPr lang="en-US" sz="3600" b="1" dirty="0">
                <a:solidFill>
                  <a:srgbClr val="663300"/>
                </a:solidFill>
                <a:latin typeface="Arial" charset="0"/>
              </a:rPr>
              <a:t> Century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2060848"/>
            <a:ext cx="7992887" cy="41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</a:extLst>
        </p:spPr>
        <p:txBody>
          <a:bodyPr/>
          <a:lstStyle/>
          <a:p>
            <a:pPr marL="36512" indent="0" algn="ctr" eaLnBrk="1" hangingPunct="1">
              <a:buFont typeface="Wingdings 2" pitchFamily="18" charset="2"/>
              <a:buNone/>
              <a:defRPr/>
            </a:pPr>
            <a:r>
              <a:rPr lang="en-US" sz="3600" dirty="0"/>
              <a:t>To nurture </a:t>
            </a:r>
            <a:r>
              <a:rPr lang="en-US" sz="3600" b="1" i="1" dirty="0">
                <a:solidFill>
                  <a:srgbClr val="002060"/>
                </a:solidFill>
              </a:rPr>
              <a:t>confident</a:t>
            </a:r>
            <a:r>
              <a:rPr lang="en-US" sz="3600" b="1" dirty="0"/>
              <a:t> </a:t>
            </a:r>
            <a:r>
              <a:rPr lang="en-US" sz="3600" dirty="0"/>
              <a:t>and </a:t>
            </a:r>
            <a:r>
              <a:rPr lang="en-US" sz="3600" b="1" i="1" dirty="0">
                <a:solidFill>
                  <a:srgbClr val="FF5050"/>
                </a:solidFill>
              </a:rPr>
              <a:t>passionate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dirty="0" err="1"/>
              <a:t>Hillgrovians</a:t>
            </a:r>
            <a:r>
              <a:rPr lang="en-US" sz="3600" dirty="0"/>
              <a:t> who </a:t>
            </a:r>
            <a:r>
              <a:rPr lang="en-US" sz="3600" dirty="0" smtClean="0"/>
              <a:t>continually </a:t>
            </a:r>
            <a:r>
              <a:rPr lang="en-US" sz="3600" b="1" i="1" dirty="0">
                <a:solidFill>
                  <a:srgbClr val="0070C0"/>
                </a:solidFill>
              </a:rPr>
              <a:t>learn</a:t>
            </a:r>
            <a:r>
              <a:rPr lang="en-US" sz="3600" b="1" dirty="0"/>
              <a:t> </a:t>
            </a:r>
            <a:r>
              <a:rPr lang="en-US" sz="3600" dirty="0"/>
              <a:t>with a spirit to do one’s best, </a:t>
            </a:r>
            <a:r>
              <a:rPr lang="en-US" sz="3600" b="1" i="1" dirty="0" smtClean="0">
                <a:solidFill>
                  <a:srgbClr val="C00000"/>
                </a:solidFill>
              </a:rPr>
              <a:t>cares</a:t>
            </a:r>
            <a:r>
              <a:rPr lang="en-US" sz="3600" b="1" dirty="0" smtClean="0"/>
              <a:t> </a:t>
            </a:r>
            <a:r>
              <a:rPr lang="en-US" sz="3600" dirty="0"/>
              <a:t>for and </a:t>
            </a:r>
            <a:endParaRPr lang="en-US" sz="3600" dirty="0" smtClean="0"/>
          </a:p>
          <a:p>
            <a:pPr marL="36512" indent="0" algn="ctr" eaLnBrk="1" hangingPunct="1">
              <a:buFont typeface="Wingdings 2" pitchFamily="18" charset="2"/>
              <a:buNone/>
              <a:defRPr/>
            </a:pPr>
            <a:r>
              <a:rPr lang="en-US" sz="3600" b="1" i="1" dirty="0" smtClean="0">
                <a:solidFill>
                  <a:srgbClr val="006600"/>
                </a:solidFill>
              </a:rPr>
              <a:t>serves</a:t>
            </a:r>
            <a:r>
              <a:rPr lang="en-US" sz="3600" dirty="0" smtClean="0">
                <a:solidFill>
                  <a:srgbClr val="336600"/>
                </a:solidFill>
              </a:rPr>
              <a:t> </a:t>
            </a:r>
            <a:r>
              <a:rPr lang="en-US" sz="3600" dirty="0"/>
              <a:t>others</a:t>
            </a:r>
            <a:r>
              <a:rPr lang="en-US" sz="3600" dirty="0">
                <a:solidFill>
                  <a:srgbClr val="00FFCC"/>
                </a:solidFill>
              </a:rPr>
              <a:t> </a:t>
            </a:r>
            <a:r>
              <a:rPr lang="en-US" sz="3600" dirty="0"/>
              <a:t>to </a:t>
            </a:r>
            <a:r>
              <a:rPr lang="en-US" sz="3600" b="1" i="1" dirty="0">
                <a:solidFill>
                  <a:srgbClr val="006600"/>
                </a:solidFill>
              </a:rPr>
              <a:t>make a difference</a:t>
            </a:r>
            <a:r>
              <a:rPr lang="en-US" sz="3600" dirty="0"/>
              <a:t>.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6876256" y="0"/>
            <a:ext cx="2267744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School Mission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894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5440" y="404664"/>
            <a:ext cx="5427168" cy="114300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663300"/>
                </a:solidFill>
                <a:latin typeface="+mn-lt"/>
              </a:rPr>
              <a:t>Hillgrove</a:t>
            </a:r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 Philosophy </a:t>
            </a:r>
            <a:br>
              <a:rPr lang="en-US" sz="3200" b="1" dirty="0" smtClean="0">
                <a:solidFill>
                  <a:srgbClr val="66330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663300"/>
                </a:solidFill>
                <a:latin typeface="+mn-lt"/>
              </a:rPr>
              <a:t>for </a:t>
            </a:r>
            <a:r>
              <a:rPr lang="en-US" sz="3200" b="1" dirty="0">
                <a:solidFill>
                  <a:srgbClr val="663300"/>
                </a:solidFill>
                <a:latin typeface="+mn-lt"/>
              </a:rPr>
              <a:t>21</a:t>
            </a:r>
            <a:r>
              <a:rPr lang="en-US" sz="3200" b="1" baseline="30000" dirty="0">
                <a:solidFill>
                  <a:srgbClr val="663300"/>
                </a:solidFill>
                <a:latin typeface="+mn-lt"/>
              </a:rPr>
              <a:t>st</a:t>
            </a:r>
            <a:r>
              <a:rPr lang="en-US" sz="3200" b="1" dirty="0">
                <a:solidFill>
                  <a:srgbClr val="663300"/>
                </a:solidFill>
                <a:latin typeface="+mn-lt"/>
              </a:rPr>
              <a:t> Century</a:t>
            </a:r>
            <a:endParaRPr lang="en-SG" sz="3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2080" y="2010928"/>
            <a:ext cx="3703440" cy="4226384"/>
          </a:xfrm>
        </p:spPr>
        <p:txBody>
          <a:bodyPr/>
          <a:lstStyle/>
          <a:p>
            <a:pPr marL="0" indent="0">
              <a:buNone/>
            </a:pPr>
            <a:r>
              <a:rPr lang="en-SG" sz="2400" i="1" dirty="0" err="1" smtClean="0"/>
              <a:t>Hillgrove</a:t>
            </a:r>
            <a:r>
              <a:rPr lang="en-SG" sz="2400" i="1" dirty="0" smtClean="0"/>
              <a:t> </a:t>
            </a:r>
            <a:r>
              <a:rPr lang="en-SG" sz="2400" i="1" dirty="0"/>
              <a:t>believes in me, </a:t>
            </a:r>
            <a:endParaRPr lang="en-SG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SG" sz="2400" i="1" dirty="0"/>
          </a:p>
          <a:p>
            <a:pPr marL="0" indent="0">
              <a:buNone/>
            </a:pPr>
            <a:r>
              <a:rPr lang="en-SG" sz="2400" i="1" dirty="0" smtClean="0"/>
              <a:t>builds </a:t>
            </a:r>
            <a:r>
              <a:rPr lang="en-SG" sz="2400" i="1" dirty="0"/>
              <a:t>my character and </a:t>
            </a:r>
            <a:endParaRPr lang="en-SG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SG" sz="2400" i="1" dirty="0" smtClean="0"/>
          </a:p>
          <a:p>
            <a:pPr marL="0" indent="0">
              <a:buNone/>
            </a:pPr>
            <a:r>
              <a:rPr lang="en-SG" sz="2400" i="1" dirty="0" smtClean="0"/>
              <a:t>helps </a:t>
            </a:r>
            <a:r>
              <a:rPr lang="en-SG" sz="2400" i="1" dirty="0"/>
              <a:t>me succeed</a:t>
            </a:r>
            <a:r>
              <a:rPr lang="en-SG" sz="2400" i="1" dirty="0" smtClean="0"/>
              <a:t>.</a:t>
            </a:r>
            <a:endParaRPr lang="en-SG" sz="24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68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3131840" y="2010928"/>
            <a:ext cx="3703440" cy="42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SG" sz="2400" b="1" i="1" dirty="0" smtClean="0"/>
              <a:t>Potential </a:t>
            </a:r>
          </a:p>
          <a:p>
            <a:pPr marL="0" indent="0">
              <a:buFont typeface="Wingdings" pitchFamily="2" charset="2"/>
              <a:buNone/>
            </a:pPr>
            <a:endParaRPr lang="en-US" sz="2400" b="1" i="1" dirty="0" smtClean="0"/>
          </a:p>
          <a:p>
            <a:pPr marL="0" indent="0">
              <a:buFont typeface="Wingdings" pitchFamily="2" charset="2"/>
              <a:buNone/>
            </a:pPr>
            <a:endParaRPr lang="en-SG" sz="2400" b="1" i="1" dirty="0" smtClean="0"/>
          </a:p>
          <a:p>
            <a:pPr marL="0" indent="0">
              <a:buFont typeface="Wingdings" pitchFamily="2" charset="2"/>
              <a:buNone/>
            </a:pPr>
            <a:r>
              <a:rPr lang="en-SG" sz="2400" b="1" i="1" dirty="0" smtClean="0"/>
              <a:t>Character</a:t>
            </a:r>
          </a:p>
          <a:p>
            <a:pPr marL="0" indent="0">
              <a:buFont typeface="Wingdings" pitchFamily="2" charset="2"/>
              <a:buNone/>
            </a:pPr>
            <a:endParaRPr lang="en-US" sz="2400" b="1" i="1" dirty="0" smtClean="0"/>
          </a:p>
          <a:p>
            <a:pPr marL="0" indent="0">
              <a:buFont typeface="Wingdings" pitchFamily="2" charset="2"/>
              <a:buNone/>
            </a:pPr>
            <a:endParaRPr lang="en-SG" sz="2400" b="1" i="1" dirty="0" smtClean="0"/>
          </a:p>
          <a:p>
            <a:pPr marL="0" indent="0">
              <a:buFont typeface="Wingdings" pitchFamily="2" charset="2"/>
              <a:buNone/>
            </a:pPr>
            <a:r>
              <a:rPr lang="en-SG" sz="2400" b="1" i="1" dirty="0" smtClean="0"/>
              <a:t>Success</a:t>
            </a:r>
            <a:endParaRPr lang="en-SG" sz="2400" b="1" dirty="0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660232" y="0"/>
            <a:ext cx="2483768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/>
            <a:r>
              <a:rPr lang="en-US" sz="2000" b="1" dirty="0" smtClean="0"/>
              <a:t>School Philosophy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32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1266</TotalTime>
  <Words>5391</Words>
  <Application>Microsoft Office PowerPoint</Application>
  <PresentationFormat>On-screen Show (4:3)</PresentationFormat>
  <Paragraphs>1114</Paragraphs>
  <Slides>64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Layers</vt:lpstr>
      <vt:lpstr>Acrobat Document</vt:lpstr>
      <vt:lpstr>Presentation to Hayes Academy Bromley, UK</vt:lpstr>
      <vt:lpstr>Every School, a Good School</vt:lpstr>
      <vt:lpstr>PowerPoint Presentation</vt:lpstr>
      <vt:lpstr> Hillgrove Student Profile</vt:lpstr>
      <vt:lpstr>Student Perception of Hillgrove</vt:lpstr>
      <vt:lpstr>Work Experience of Staff</vt:lpstr>
      <vt:lpstr>Hillgrove Vision for 21st Century </vt:lpstr>
      <vt:lpstr>Hillgrove Mission for 21st Century</vt:lpstr>
      <vt:lpstr>Hillgrove Philosophy  for 21st Century</vt:lpstr>
      <vt:lpstr>Hillgrove School Values &amp; Motto</vt:lpstr>
      <vt:lpstr>Hillgrove Outcomes for 21st Century </vt:lpstr>
      <vt:lpstr>HGV CCE Framework</vt:lpstr>
      <vt:lpstr>Hillgrove Strategic Thrusts</vt:lpstr>
      <vt:lpstr>Critical Success Factors</vt:lpstr>
      <vt:lpstr>Our Hillgrove Family</vt:lpstr>
      <vt:lpstr>PowerPoint Presentation</vt:lpstr>
      <vt:lpstr>What is the end in mind?</vt:lpstr>
      <vt:lpstr>PowerPoint Presentation</vt:lpstr>
      <vt:lpstr>PowerPoint Presentation</vt:lpstr>
      <vt:lpstr>GCE ‘O’ Level Performance</vt:lpstr>
      <vt:lpstr>PowerPoint Presentation</vt:lpstr>
      <vt:lpstr>Principal’s Academic Award</vt:lpstr>
      <vt:lpstr>2013 Careers Day (Sec 2-5)</vt:lpstr>
      <vt:lpstr>Installation of Anti-Glare Film  to Windows in All Classrooms</vt:lpstr>
      <vt:lpstr>New Acrylic Whiteboard for attendance, homework, assessments &amp; objectives</vt:lpstr>
      <vt:lpstr>PowerPoint Presentation</vt:lpstr>
      <vt:lpstr>PowerPoint Presentation</vt:lpstr>
      <vt:lpstr>PowerPoint Presentation</vt:lpstr>
      <vt:lpstr>Restorative Culture @ Hillgrove</vt:lpstr>
      <vt:lpstr>3-Tier Student Management System</vt:lpstr>
      <vt:lpstr>PowerPoint Presentation</vt:lpstr>
      <vt:lpstr>PowerPoint Presentation</vt:lpstr>
      <vt:lpstr>PowerPoint Presentation</vt:lpstr>
      <vt:lpstr>PowerPoint Presentation</vt:lpstr>
      <vt:lpstr>Arts Education</vt:lpstr>
      <vt:lpstr>PowerPoint Presentation</vt:lpstr>
      <vt:lpstr>PowerPoint Presentation</vt:lpstr>
      <vt:lpstr>Emerging Niche – Flight &amp; Aviation</vt:lpstr>
      <vt:lpstr>21st C Interdisciplinary Learning</vt:lpstr>
      <vt:lpstr>PowerPoint Presentation</vt:lpstr>
      <vt:lpstr>PowerPoint Presentation</vt:lpstr>
      <vt:lpstr>Student Leadership Results</vt:lpstr>
      <vt:lpstr>Student Leadership Results</vt:lpstr>
      <vt:lpstr>PowerPoint Presentation</vt:lpstr>
      <vt:lpstr>Bridging Gap btw Current &amp; Desired Staff Culture</vt:lpstr>
      <vt:lpstr>PowerPoint Presentation</vt:lpstr>
      <vt:lpstr>Approach to Leadership Resource Planning</vt:lpstr>
      <vt:lpstr>Building Strong Depts &amp; Committees  through Leadership Devt</vt:lpstr>
      <vt:lpstr>PowerPoint Presentation</vt:lpstr>
      <vt:lpstr>SMC, ST &amp; Aspiring Leaders Training</vt:lpstr>
      <vt:lpstr>PowerPoint Presentation</vt:lpstr>
      <vt:lpstr>Lesson Study System</vt:lpstr>
      <vt:lpstr>PowerPoint Presentation</vt:lpstr>
      <vt:lpstr>Innovating with Partners Yonamoto Elementary School, Japan</vt:lpstr>
      <vt:lpstr>PowerPoint Presentation</vt:lpstr>
      <vt:lpstr>PowerPoint Presentation</vt:lpstr>
      <vt:lpstr>PowerPoint Presentation</vt:lpstr>
      <vt:lpstr>PowerPoint Presentation</vt:lpstr>
      <vt:lpstr>Staff Well-Being</vt:lpstr>
      <vt:lpstr>Staff Engagement Tea Sessions</vt:lpstr>
      <vt:lpstr>PowerPoint Presentation</vt:lpstr>
      <vt:lpstr>Hillgrove Partnership Framework</vt:lpstr>
      <vt:lpstr>Benefits of Partnership</vt:lpstr>
      <vt:lpstr>Any Questions?</vt:lpstr>
    </vt:vector>
  </TitlesOfParts>
  <Company>MOE,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HILLGROVE SECONDARY SCHOOL</dc:creator>
  <cp:lastModifiedBy>Lee Tee Chong Kenneth</cp:lastModifiedBy>
  <cp:revision>86</cp:revision>
  <dcterms:created xsi:type="dcterms:W3CDTF">2012-01-01T01:46:47Z</dcterms:created>
  <dcterms:modified xsi:type="dcterms:W3CDTF">2013-04-04T07:54:42Z</dcterms:modified>
</cp:coreProperties>
</file>