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 id="2147483957" r:id="rId2"/>
    <p:sldMasterId id="2147484027" r:id="rId3"/>
    <p:sldMasterId id="2147484042" r:id="rId4"/>
    <p:sldMasterId id="2147484057" r:id="rId5"/>
    <p:sldMasterId id="2147487022" r:id="rId6"/>
  </p:sldMasterIdLst>
  <p:notesMasterIdLst>
    <p:notesMasterId r:id="rId30"/>
  </p:notesMasterIdLst>
  <p:handoutMasterIdLst>
    <p:handoutMasterId r:id="rId31"/>
  </p:handoutMasterIdLst>
  <p:sldIdLst>
    <p:sldId id="395" r:id="rId7"/>
    <p:sldId id="586" r:id="rId8"/>
    <p:sldId id="669" r:id="rId9"/>
    <p:sldId id="688" r:id="rId10"/>
    <p:sldId id="664" r:id="rId11"/>
    <p:sldId id="673" r:id="rId12"/>
    <p:sldId id="689" r:id="rId13"/>
    <p:sldId id="672" r:id="rId14"/>
    <p:sldId id="531" r:id="rId15"/>
    <p:sldId id="510" r:id="rId16"/>
    <p:sldId id="675" r:id="rId17"/>
    <p:sldId id="691" r:id="rId18"/>
    <p:sldId id="692" r:id="rId19"/>
    <p:sldId id="694" r:id="rId20"/>
    <p:sldId id="696" r:id="rId21"/>
    <p:sldId id="697" r:id="rId22"/>
    <p:sldId id="698" r:id="rId23"/>
    <p:sldId id="700" r:id="rId24"/>
    <p:sldId id="676" r:id="rId25"/>
    <p:sldId id="677" r:id="rId26"/>
    <p:sldId id="678" r:id="rId27"/>
    <p:sldId id="679" r:id="rId28"/>
    <p:sldId id="503" r:id="rId29"/>
  </p:sldIdLst>
  <p:sldSz cx="9144000" cy="6858000" type="screen4x3"/>
  <p:notesSz cx="6797675" cy="9874250"/>
  <p:defaultTextStyle>
    <a:defPPr>
      <a:defRPr lang="en-US"/>
    </a:defPPr>
    <a:lvl1pPr algn="l" rtl="0" fontAlgn="base">
      <a:spcBef>
        <a:spcPct val="0"/>
      </a:spcBef>
      <a:spcAft>
        <a:spcPct val="0"/>
      </a:spcAft>
      <a:defRPr sz="2400" b="1" kern="1200">
        <a:solidFill>
          <a:srgbClr val="000066"/>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rgbClr val="000066"/>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rgbClr val="000066"/>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rgbClr val="000066"/>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rgbClr val="000066"/>
        </a:solidFill>
        <a:latin typeface="Arial" pitchFamily="34" charset="0"/>
        <a:ea typeface="MS PGothic" pitchFamily="34" charset="-128"/>
        <a:cs typeface="+mn-cs"/>
      </a:defRPr>
    </a:lvl5pPr>
    <a:lvl6pPr marL="2286000" algn="l" defTabSz="914400" rtl="0" eaLnBrk="1" latinLnBrk="0" hangingPunct="1">
      <a:defRPr sz="2400" b="1" kern="1200">
        <a:solidFill>
          <a:srgbClr val="000066"/>
        </a:solidFill>
        <a:latin typeface="Arial" pitchFamily="34" charset="0"/>
        <a:ea typeface="MS PGothic" pitchFamily="34" charset="-128"/>
        <a:cs typeface="+mn-cs"/>
      </a:defRPr>
    </a:lvl6pPr>
    <a:lvl7pPr marL="2743200" algn="l" defTabSz="914400" rtl="0" eaLnBrk="1" latinLnBrk="0" hangingPunct="1">
      <a:defRPr sz="2400" b="1" kern="1200">
        <a:solidFill>
          <a:srgbClr val="000066"/>
        </a:solidFill>
        <a:latin typeface="Arial" pitchFamily="34" charset="0"/>
        <a:ea typeface="MS PGothic" pitchFamily="34" charset="-128"/>
        <a:cs typeface="+mn-cs"/>
      </a:defRPr>
    </a:lvl7pPr>
    <a:lvl8pPr marL="3200400" algn="l" defTabSz="914400" rtl="0" eaLnBrk="1" latinLnBrk="0" hangingPunct="1">
      <a:defRPr sz="2400" b="1" kern="1200">
        <a:solidFill>
          <a:srgbClr val="000066"/>
        </a:solidFill>
        <a:latin typeface="Arial" pitchFamily="34" charset="0"/>
        <a:ea typeface="MS PGothic" pitchFamily="34" charset="-128"/>
        <a:cs typeface="+mn-cs"/>
      </a:defRPr>
    </a:lvl8pPr>
    <a:lvl9pPr marL="3657600" algn="l" defTabSz="914400" rtl="0" eaLnBrk="1" latinLnBrk="0" hangingPunct="1">
      <a:defRPr sz="2400" b="1" kern="1200">
        <a:solidFill>
          <a:srgbClr val="000066"/>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3300"/>
    <a:srgbClr val="FFFFFF"/>
    <a:srgbClr val="F8F8F8"/>
    <a:srgbClr val="1C4426"/>
    <a:srgbClr val="FFFF99"/>
    <a:srgbClr val="892B5C"/>
    <a:srgbClr val="FFFFCC"/>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67742" autoAdjust="0"/>
  </p:normalViewPr>
  <p:slideViewPr>
    <p:cSldViewPr>
      <p:cViewPr varScale="1">
        <p:scale>
          <a:sx n="61" d="100"/>
          <a:sy n="61" d="100"/>
        </p:scale>
        <p:origin x="-1866" y="-84"/>
      </p:cViewPr>
      <p:guideLst>
        <p:guide orient="horz" pos="2160"/>
        <p:guide pos="2880"/>
      </p:guideLst>
    </p:cSldViewPr>
  </p:slideViewPr>
  <p:notesTextViewPr>
    <p:cViewPr>
      <p:scale>
        <a:sx n="75" d="100"/>
        <a:sy n="75" d="100"/>
      </p:scale>
      <p:origin x="0" y="0"/>
    </p:cViewPr>
  </p:notesTextViewPr>
  <p:sorterViewPr>
    <p:cViewPr>
      <p:scale>
        <a:sx n="75" d="100"/>
        <a:sy n="75" d="100"/>
      </p:scale>
      <p:origin x="0" y="0"/>
    </p:cViewPr>
  </p:sorterViewPr>
  <p:notesViewPr>
    <p:cSldViewPr>
      <p:cViewPr varScale="1">
        <p:scale>
          <a:sx n="73" d="100"/>
          <a:sy n="73" d="100"/>
        </p:scale>
        <p:origin x="-2148" y="-108"/>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bwMode="auto">
          <a:xfrm>
            <a:off x="0" y="1"/>
            <a:ext cx="2944479" cy="493059"/>
          </a:xfrm>
          <a:prstGeom prst="rect">
            <a:avLst/>
          </a:prstGeom>
          <a:noFill/>
          <a:ln w="9525">
            <a:noFill/>
            <a:miter lim="800000"/>
            <a:headEnd/>
            <a:tailEnd/>
          </a:ln>
          <a:effectLst/>
        </p:spPr>
        <p:txBody>
          <a:bodyPr vert="horz" wrap="square" lIns="96169" tIns="48085" rIns="96169" bIns="48085" numCol="1" anchor="t" anchorCtr="0" compatLnSpc="1">
            <a:prstTxWarp prst="textNoShape">
              <a:avLst/>
            </a:prstTxWarp>
          </a:bodyPr>
          <a:lstStyle>
            <a:lvl1pPr defTabSz="960438">
              <a:defRPr sz="1200" b="0">
                <a:solidFill>
                  <a:schemeClr val="tx1"/>
                </a:solidFill>
              </a:defRPr>
            </a:lvl1pPr>
          </a:lstStyle>
          <a:p>
            <a:pPr>
              <a:defRPr/>
            </a:pPr>
            <a:endParaRPr lang="en-US"/>
          </a:p>
        </p:txBody>
      </p:sp>
      <p:sp>
        <p:nvSpPr>
          <p:cNvPr id="222211" name="Rectangle 3"/>
          <p:cNvSpPr>
            <a:spLocks noGrp="1" noChangeArrowheads="1"/>
          </p:cNvSpPr>
          <p:nvPr>
            <p:ph type="dt" sz="quarter" idx="1"/>
          </p:nvPr>
        </p:nvSpPr>
        <p:spPr bwMode="auto">
          <a:xfrm>
            <a:off x="3850245" y="1"/>
            <a:ext cx="2945955" cy="493059"/>
          </a:xfrm>
          <a:prstGeom prst="rect">
            <a:avLst/>
          </a:prstGeom>
          <a:noFill/>
          <a:ln w="9525">
            <a:noFill/>
            <a:miter lim="800000"/>
            <a:headEnd/>
            <a:tailEnd/>
          </a:ln>
          <a:effectLst/>
        </p:spPr>
        <p:txBody>
          <a:bodyPr vert="horz" wrap="square" lIns="96169" tIns="48085" rIns="96169" bIns="48085" numCol="1" anchor="t" anchorCtr="0" compatLnSpc="1">
            <a:prstTxWarp prst="textNoShape">
              <a:avLst/>
            </a:prstTxWarp>
          </a:bodyPr>
          <a:lstStyle>
            <a:lvl1pPr algn="r" defTabSz="960438">
              <a:defRPr sz="1200" b="0">
                <a:solidFill>
                  <a:schemeClr val="tx1"/>
                </a:solidFill>
              </a:defRPr>
            </a:lvl1pPr>
          </a:lstStyle>
          <a:p>
            <a:pPr>
              <a:defRPr/>
            </a:pPr>
            <a:endParaRPr lang="en-US"/>
          </a:p>
        </p:txBody>
      </p:sp>
      <p:sp>
        <p:nvSpPr>
          <p:cNvPr id="222212" name="Rectangle 4"/>
          <p:cNvSpPr>
            <a:spLocks noGrp="1" noChangeArrowheads="1"/>
          </p:cNvSpPr>
          <p:nvPr>
            <p:ph type="ftr" sz="quarter" idx="2"/>
          </p:nvPr>
        </p:nvSpPr>
        <p:spPr bwMode="auto">
          <a:xfrm>
            <a:off x="0" y="9379559"/>
            <a:ext cx="2944479" cy="493059"/>
          </a:xfrm>
          <a:prstGeom prst="rect">
            <a:avLst/>
          </a:prstGeom>
          <a:noFill/>
          <a:ln w="9525">
            <a:noFill/>
            <a:miter lim="800000"/>
            <a:headEnd/>
            <a:tailEnd/>
          </a:ln>
          <a:effectLst/>
        </p:spPr>
        <p:txBody>
          <a:bodyPr vert="horz" wrap="square" lIns="96169" tIns="48085" rIns="96169" bIns="48085" numCol="1" anchor="b" anchorCtr="0" compatLnSpc="1">
            <a:prstTxWarp prst="textNoShape">
              <a:avLst/>
            </a:prstTxWarp>
          </a:bodyPr>
          <a:lstStyle>
            <a:lvl1pPr defTabSz="960438">
              <a:defRPr sz="1200" b="0">
                <a:solidFill>
                  <a:schemeClr val="tx1"/>
                </a:solidFill>
              </a:defRPr>
            </a:lvl1pPr>
          </a:lstStyle>
          <a:p>
            <a:pPr>
              <a:defRPr/>
            </a:pPr>
            <a:endParaRPr lang="en-US"/>
          </a:p>
        </p:txBody>
      </p:sp>
      <p:sp>
        <p:nvSpPr>
          <p:cNvPr id="222213" name="Rectangle 5"/>
          <p:cNvSpPr>
            <a:spLocks noGrp="1" noChangeArrowheads="1"/>
          </p:cNvSpPr>
          <p:nvPr>
            <p:ph type="sldNum" sz="quarter" idx="3"/>
          </p:nvPr>
        </p:nvSpPr>
        <p:spPr bwMode="auto">
          <a:xfrm>
            <a:off x="3850245" y="9379559"/>
            <a:ext cx="2945955" cy="493059"/>
          </a:xfrm>
          <a:prstGeom prst="rect">
            <a:avLst/>
          </a:prstGeom>
          <a:noFill/>
          <a:ln w="9525">
            <a:noFill/>
            <a:miter lim="800000"/>
            <a:headEnd/>
            <a:tailEnd/>
          </a:ln>
          <a:effectLst/>
        </p:spPr>
        <p:txBody>
          <a:bodyPr vert="horz" wrap="square" lIns="96169" tIns="48085" rIns="96169" bIns="48085" numCol="1" anchor="b" anchorCtr="0" compatLnSpc="1">
            <a:prstTxWarp prst="textNoShape">
              <a:avLst/>
            </a:prstTxWarp>
          </a:bodyPr>
          <a:lstStyle>
            <a:lvl1pPr algn="r" defTabSz="960438">
              <a:defRPr sz="1200" b="0">
                <a:solidFill>
                  <a:schemeClr val="tx1"/>
                </a:solidFill>
              </a:defRPr>
            </a:lvl1pPr>
          </a:lstStyle>
          <a:p>
            <a:pPr>
              <a:defRPr/>
            </a:pPr>
            <a:fld id="{D710609C-8EE4-4C03-80C9-A71C197D55EC}" type="slidenum">
              <a:rPr lang="en-US"/>
              <a:pPr>
                <a:defRPr/>
              </a:pPr>
              <a:t>‹#›</a:t>
            </a:fld>
            <a:endParaRPr lang="en-US"/>
          </a:p>
        </p:txBody>
      </p:sp>
    </p:spTree>
    <p:extLst>
      <p:ext uri="{BB962C8B-B14F-4D97-AF65-F5344CB8AC3E}">
        <p14:creationId xmlns:p14="http://schemas.microsoft.com/office/powerpoint/2010/main" val="275641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4479" cy="493059"/>
          </a:xfrm>
          <a:prstGeom prst="rect">
            <a:avLst/>
          </a:prstGeom>
          <a:noFill/>
          <a:ln w="9525">
            <a:noFill/>
            <a:miter lim="800000"/>
            <a:headEnd/>
            <a:tailEnd/>
          </a:ln>
          <a:effectLst/>
        </p:spPr>
        <p:txBody>
          <a:bodyPr vert="horz" wrap="square" lIns="96169" tIns="48085" rIns="96169" bIns="48085" numCol="1" anchor="t" anchorCtr="0" compatLnSpc="1">
            <a:prstTxWarp prst="textNoShape">
              <a:avLst/>
            </a:prstTxWarp>
          </a:bodyPr>
          <a:lstStyle>
            <a:lvl1pPr defTabSz="960438">
              <a:defRPr sz="1200" b="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850245" y="1"/>
            <a:ext cx="2945955" cy="493059"/>
          </a:xfrm>
          <a:prstGeom prst="rect">
            <a:avLst/>
          </a:prstGeom>
          <a:noFill/>
          <a:ln w="9525">
            <a:noFill/>
            <a:miter lim="800000"/>
            <a:headEnd/>
            <a:tailEnd/>
          </a:ln>
          <a:effectLst/>
        </p:spPr>
        <p:txBody>
          <a:bodyPr vert="horz" wrap="square" lIns="96169" tIns="48085" rIns="96169" bIns="48085" numCol="1" anchor="t" anchorCtr="0" compatLnSpc="1">
            <a:prstTxWarp prst="textNoShape">
              <a:avLst/>
            </a:prstTxWarp>
          </a:bodyPr>
          <a:lstStyle>
            <a:lvl1pPr algn="r" defTabSz="960438">
              <a:defRPr sz="1200" b="0">
                <a:solidFill>
                  <a:schemeClr val="tx1"/>
                </a:solidFill>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931863" y="739775"/>
            <a:ext cx="4933950"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8588" y="4688963"/>
            <a:ext cx="5440500" cy="4445699"/>
          </a:xfrm>
          <a:prstGeom prst="rect">
            <a:avLst/>
          </a:prstGeom>
          <a:noFill/>
          <a:ln w="9525">
            <a:noFill/>
            <a:miter lim="800000"/>
            <a:headEnd/>
            <a:tailEnd/>
          </a:ln>
          <a:effectLst/>
        </p:spPr>
        <p:txBody>
          <a:bodyPr vert="horz" wrap="square" lIns="96169" tIns="48085" rIns="96169" bIns="480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379559"/>
            <a:ext cx="2944479" cy="493059"/>
          </a:xfrm>
          <a:prstGeom prst="rect">
            <a:avLst/>
          </a:prstGeom>
          <a:noFill/>
          <a:ln w="9525">
            <a:noFill/>
            <a:miter lim="800000"/>
            <a:headEnd/>
            <a:tailEnd/>
          </a:ln>
          <a:effectLst/>
        </p:spPr>
        <p:txBody>
          <a:bodyPr vert="horz" wrap="square" lIns="96169" tIns="48085" rIns="96169" bIns="48085" numCol="1" anchor="b" anchorCtr="0" compatLnSpc="1">
            <a:prstTxWarp prst="textNoShape">
              <a:avLst/>
            </a:prstTxWarp>
          </a:bodyPr>
          <a:lstStyle>
            <a:lvl1pPr defTabSz="960438">
              <a:defRPr sz="1200" b="0">
                <a:solidFill>
                  <a:schemeClr val="tx1"/>
                </a:solidFill>
              </a:defRPr>
            </a:lvl1pPr>
          </a:lstStyle>
          <a:p>
            <a:pPr>
              <a:defRPr/>
            </a:pPr>
            <a:endParaRPr lang="en-US"/>
          </a:p>
        </p:txBody>
      </p:sp>
      <p:sp>
        <p:nvSpPr>
          <p:cNvPr id="4103" name="Rectangle 7"/>
          <p:cNvSpPr>
            <a:spLocks noGrp="1" noChangeArrowheads="1"/>
          </p:cNvSpPr>
          <p:nvPr>
            <p:ph type="sldNum" sz="quarter" idx="5"/>
          </p:nvPr>
        </p:nvSpPr>
        <p:spPr bwMode="auto">
          <a:xfrm>
            <a:off x="634332" y="9193437"/>
            <a:ext cx="2947429" cy="496325"/>
          </a:xfrm>
          <a:prstGeom prst="rect">
            <a:avLst/>
          </a:prstGeom>
          <a:noFill/>
          <a:ln w="9525">
            <a:noFill/>
            <a:miter lim="800000"/>
            <a:headEnd/>
            <a:tailEnd/>
          </a:ln>
          <a:effectLst/>
        </p:spPr>
        <p:txBody>
          <a:bodyPr vert="horz" wrap="square" lIns="96169" tIns="48085" rIns="96169" bIns="48085" numCol="1" anchor="b" anchorCtr="0" compatLnSpc="1">
            <a:prstTxWarp prst="textNoShape">
              <a:avLst/>
            </a:prstTxWarp>
          </a:bodyPr>
          <a:lstStyle>
            <a:lvl1pPr algn="r" defTabSz="960438">
              <a:defRPr sz="1200" b="0">
                <a:solidFill>
                  <a:schemeClr val="tx1"/>
                </a:solidFill>
              </a:defRPr>
            </a:lvl1pPr>
          </a:lstStyle>
          <a:p>
            <a:pPr>
              <a:defRPr/>
            </a:pPr>
            <a:fld id="{F4B27C03-ABE4-4BE1-8933-07DD5228EA83}" type="slidenum">
              <a:rPr lang="en-US"/>
              <a:pPr>
                <a:defRPr/>
              </a:pPr>
              <a:t>‹#›</a:t>
            </a:fld>
            <a:endParaRPr lang="en-US"/>
          </a:p>
        </p:txBody>
      </p:sp>
      <p:sp>
        <p:nvSpPr>
          <p:cNvPr id="4104" name="Text Box 8"/>
          <p:cNvSpPr txBox="1">
            <a:spLocks noChangeArrowheads="1"/>
          </p:cNvSpPr>
          <p:nvPr/>
        </p:nvSpPr>
        <p:spPr bwMode="auto">
          <a:xfrm>
            <a:off x="2026911" y="267754"/>
            <a:ext cx="2667143" cy="288979"/>
          </a:xfrm>
          <a:prstGeom prst="rect">
            <a:avLst/>
          </a:prstGeom>
          <a:noFill/>
          <a:ln w="9525">
            <a:noFill/>
            <a:miter lim="800000"/>
            <a:headEnd/>
            <a:tailEnd/>
          </a:ln>
          <a:effectLst/>
        </p:spPr>
        <p:txBody>
          <a:bodyPr lIns="94851" tIns="47425" rIns="94851" bIns="47425">
            <a:spAutoFit/>
          </a:bodyPr>
          <a:lstStyle/>
          <a:p>
            <a:pPr algn="ctr">
              <a:spcBef>
                <a:spcPct val="50000"/>
              </a:spcBef>
              <a:defRPr/>
            </a:pPr>
            <a:r>
              <a:rPr lang="en-US" sz="1200" b="0" dirty="0">
                <a:solidFill>
                  <a:schemeClr val="tx1"/>
                </a:solidFill>
              </a:rPr>
              <a:t>CONFIDENTIAL</a:t>
            </a:r>
          </a:p>
        </p:txBody>
      </p:sp>
      <p:sp>
        <p:nvSpPr>
          <p:cNvPr id="4105" name="Text Box 9"/>
          <p:cNvSpPr txBox="1">
            <a:spLocks noChangeArrowheads="1"/>
          </p:cNvSpPr>
          <p:nvPr/>
        </p:nvSpPr>
        <p:spPr bwMode="auto">
          <a:xfrm>
            <a:off x="2066742" y="9601598"/>
            <a:ext cx="2667143" cy="287346"/>
          </a:xfrm>
          <a:prstGeom prst="rect">
            <a:avLst/>
          </a:prstGeom>
          <a:noFill/>
          <a:ln w="9525">
            <a:noFill/>
            <a:miter lim="800000"/>
            <a:headEnd/>
            <a:tailEnd/>
          </a:ln>
          <a:effectLst/>
        </p:spPr>
        <p:txBody>
          <a:bodyPr lIns="94851" tIns="47425" rIns="94851" bIns="47425">
            <a:spAutoFit/>
          </a:bodyPr>
          <a:lstStyle/>
          <a:p>
            <a:pPr algn="ctr">
              <a:spcBef>
                <a:spcPct val="50000"/>
              </a:spcBef>
              <a:defRPr/>
            </a:pPr>
            <a:r>
              <a:rPr lang="en-US" sz="1200" b="0" dirty="0">
                <a:solidFill>
                  <a:schemeClr val="tx1"/>
                </a:solidFill>
              </a:rPr>
              <a:t>CONFIDENTIAL</a:t>
            </a:r>
          </a:p>
        </p:txBody>
      </p:sp>
    </p:spTree>
    <p:extLst>
      <p:ext uri="{BB962C8B-B14F-4D97-AF65-F5344CB8AC3E}">
        <p14:creationId xmlns:p14="http://schemas.microsoft.com/office/powerpoint/2010/main" val="866351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baseline="0" dirty="0" smtClean="0"/>
          </a:p>
        </p:txBody>
      </p:sp>
      <p:sp>
        <p:nvSpPr>
          <p:cNvPr id="121860" name="Slide Number Placeholder 3"/>
          <p:cNvSpPr>
            <a:spLocks noGrp="1"/>
          </p:cNvSpPr>
          <p:nvPr>
            <p:ph type="sldNum" sz="quarter" idx="5"/>
          </p:nvPr>
        </p:nvSpPr>
        <p:spPr>
          <a:noFill/>
        </p:spPr>
        <p:txBody>
          <a:bodyPr/>
          <a:lstStyle/>
          <a:p>
            <a:fld id="{135CB099-0AAD-4251-A1E4-D3A166EC5F4A}"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9903215-F152-4215-9C84-4422F273DD8B}" type="slidenum">
              <a:rPr lang="en-US" smtClean="0"/>
              <a:pPr/>
              <a:t>10</a:t>
            </a:fld>
            <a:endParaRPr lang="en-US" smtClean="0"/>
          </a:p>
        </p:txBody>
      </p:sp>
      <p:sp>
        <p:nvSpPr>
          <p:cNvPr id="132099" name="Rectangle 7"/>
          <p:cNvSpPr txBox="1">
            <a:spLocks noGrp="1" noChangeArrowheads="1"/>
          </p:cNvSpPr>
          <p:nvPr/>
        </p:nvSpPr>
        <p:spPr bwMode="auto">
          <a:xfrm>
            <a:off x="3850245" y="9379559"/>
            <a:ext cx="2945955" cy="493059"/>
          </a:xfrm>
          <a:prstGeom prst="rect">
            <a:avLst/>
          </a:prstGeom>
          <a:noFill/>
          <a:ln w="9525">
            <a:noFill/>
            <a:miter lim="800000"/>
            <a:headEnd/>
            <a:tailEnd/>
          </a:ln>
        </p:spPr>
        <p:txBody>
          <a:bodyPr lIns="92203" tIns="46101" rIns="92203" bIns="46101" anchor="b"/>
          <a:lstStyle/>
          <a:p>
            <a:pPr algn="r" defTabSz="920750"/>
            <a:fld id="{0085052B-9AFD-4480-99E3-801704278E50}" type="slidenum">
              <a:rPr lang="en-US" sz="1200"/>
              <a:pPr algn="r" defTabSz="920750"/>
              <a:t>10</a:t>
            </a:fld>
            <a:endParaRPr lang="en-US" sz="1200"/>
          </a:p>
        </p:txBody>
      </p:sp>
      <p:sp>
        <p:nvSpPr>
          <p:cNvPr id="132100" name="Rectangle 2"/>
          <p:cNvSpPr>
            <a:spLocks noGrp="1" noRot="1" noChangeAspect="1" noChangeArrowheads="1" noTextEdit="1"/>
          </p:cNvSpPr>
          <p:nvPr>
            <p:ph type="sldImg"/>
          </p:nvPr>
        </p:nvSpPr>
        <p:spPr>
          <a:xfrm>
            <a:off x="925513" y="739775"/>
            <a:ext cx="3149600" cy="2363788"/>
          </a:xfrm>
          <a:ln/>
        </p:spPr>
      </p:sp>
      <p:sp>
        <p:nvSpPr>
          <p:cNvPr id="132101" name="Rectangle 3"/>
          <p:cNvSpPr>
            <a:spLocks noGrp="1" noChangeArrowheads="1"/>
          </p:cNvSpPr>
          <p:nvPr>
            <p:ph type="body" idx="1"/>
          </p:nvPr>
        </p:nvSpPr>
        <p:spPr>
          <a:xfrm>
            <a:off x="654984" y="3345295"/>
            <a:ext cx="5441976" cy="4439167"/>
          </a:xfrm>
          <a:noFill/>
          <a:ln/>
        </p:spPr>
        <p:txBody>
          <a:bodyPr lIns="91327" tIns="45665" rIns="91327" bIns="45665"/>
          <a:lstStyle/>
          <a:p>
            <a:pPr marL="227013" indent="-227013" algn="just" eaLnBrk="1" hangingPunct="1">
              <a:lnSpc>
                <a:spcPct val="80000"/>
              </a:lnSpc>
              <a:spcBef>
                <a:spcPct val="20000"/>
              </a:spcBef>
              <a:buFont typeface="Calibri" pitchFamily="34" charset="0"/>
              <a:buAutoNum type="arabicPeriod"/>
            </a:pPr>
            <a:r>
              <a:rPr lang="en-US" dirty="0" smtClean="0"/>
              <a:t>This slide breaks down MOE’s annual recurrent funding on a </a:t>
            </a:r>
            <a:r>
              <a:rPr lang="en-US" u="sng" dirty="0" smtClean="0"/>
              <a:t>per student basis </a:t>
            </a:r>
            <a:r>
              <a:rPr lang="en-US" dirty="0" smtClean="0"/>
              <a:t>across different levels from primary to higher education. </a:t>
            </a:r>
          </a:p>
          <a:p>
            <a:pPr marL="227013" indent="-227013" algn="just" eaLnBrk="1" hangingPunct="1">
              <a:lnSpc>
                <a:spcPct val="80000"/>
              </a:lnSpc>
              <a:spcBef>
                <a:spcPct val="20000"/>
              </a:spcBef>
              <a:buFont typeface="Calibri" pitchFamily="34" charset="0"/>
              <a:buAutoNum type="arabicPeriod"/>
            </a:pPr>
            <a:endParaRPr lang="en-US" dirty="0" smtClean="0"/>
          </a:p>
          <a:p>
            <a:pPr marL="227013" indent="-227013" algn="just" eaLnBrk="1" hangingPunct="1">
              <a:lnSpc>
                <a:spcPct val="80000"/>
              </a:lnSpc>
              <a:spcBef>
                <a:spcPct val="20000"/>
              </a:spcBef>
              <a:buFontTx/>
              <a:buChar char="•"/>
            </a:pPr>
            <a:r>
              <a:rPr lang="en-US" i="1" dirty="0" smtClean="0"/>
              <a:t> The funding in 2010 is shown in yellow, and the corresponding figure 10 years ago is shown in green</a:t>
            </a:r>
          </a:p>
          <a:p>
            <a:pPr marL="227013" indent="-227013" algn="just" eaLnBrk="1" hangingPunct="1">
              <a:lnSpc>
                <a:spcPct val="80000"/>
              </a:lnSpc>
              <a:spcBef>
                <a:spcPct val="20000"/>
              </a:spcBef>
              <a:buFontTx/>
              <a:buNone/>
            </a:pPr>
            <a:endParaRPr lang="en-US" i="1" dirty="0" smtClean="0"/>
          </a:p>
          <a:p>
            <a:pPr marL="227013" indent="-227013" algn="just" eaLnBrk="1" hangingPunct="1">
              <a:lnSpc>
                <a:spcPct val="80000"/>
              </a:lnSpc>
              <a:spcBef>
                <a:spcPct val="20000"/>
              </a:spcBef>
              <a:buFontTx/>
              <a:buChar char="•"/>
            </a:pPr>
            <a:r>
              <a:rPr lang="en-US" i="1" dirty="0" smtClean="0"/>
              <a:t> The largest increase has been for primary school students, with a </a:t>
            </a:r>
            <a:r>
              <a:rPr lang="en-US" b="1" i="1" dirty="0" smtClean="0"/>
              <a:t>110%</a:t>
            </a:r>
            <a:r>
              <a:rPr lang="en-US" i="1" dirty="0" smtClean="0"/>
              <a:t> increase compared to 10 years ago. This ensures that all Singaporeans are able to receive primary education of a high quality, regardless of where they stay in Singapore</a:t>
            </a:r>
          </a:p>
          <a:p>
            <a:pPr marL="227013" indent="-227013" algn="just" eaLnBrk="1" hangingPunct="1">
              <a:lnSpc>
                <a:spcPct val="80000"/>
              </a:lnSpc>
              <a:spcBef>
                <a:spcPct val="20000"/>
              </a:spcBef>
              <a:buFontTx/>
              <a:buChar char="•"/>
            </a:pPr>
            <a:endParaRPr lang="en-US" i="1" dirty="0" smtClean="0"/>
          </a:p>
          <a:p>
            <a:pPr marL="227013" indent="-227013" algn="just" eaLnBrk="1" hangingPunct="1">
              <a:lnSpc>
                <a:spcPct val="80000"/>
              </a:lnSpc>
              <a:spcBef>
                <a:spcPct val="20000"/>
              </a:spcBef>
              <a:buFontTx/>
              <a:buChar char="•"/>
            </a:pPr>
            <a:r>
              <a:rPr lang="en-US" i="1" dirty="0" smtClean="0"/>
              <a:t> As 97% of each P1 cohort progresses to secondary school, the </a:t>
            </a:r>
            <a:r>
              <a:rPr lang="en-US" b="1" i="1" dirty="0" smtClean="0"/>
              <a:t>80%</a:t>
            </a:r>
            <a:r>
              <a:rPr lang="en-US" i="1" dirty="0" smtClean="0"/>
              <a:t> increase in funding for secondary school students will also benefit almost all Singaporeans</a:t>
            </a:r>
          </a:p>
          <a:p>
            <a:pPr marL="227013" indent="-227013" algn="just" eaLnBrk="1" hangingPunct="1">
              <a:lnSpc>
                <a:spcPct val="80000"/>
              </a:lnSpc>
              <a:spcBef>
                <a:spcPct val="20000"/>
              </a:spcBef>
              <a:buFontTx/>
              <a:buChar char="•"/>
            </a:pPr>
            <a:endParaRPr lang="en-US" altLang="zh-CN" i="1" dirty="0" smtClean="0"/>
          </a:p>
          <a:p>
            <a:pPr marL="227013" indent="-227013" algn="just" eaLnBrk="1" hangingPunct="1">
              <a:lnSpc>
                <a:spcPct val="80000"/>
              </a:lnSpc>
              <a:spcBef>
                <a:spcPct val="20000"/>
              </a:spcBef>
              <a:buFontTx/>
              <a:buChar char="•"/>
            </a:pPr>
            <a:r>
              <a:rPr lang="en-US" altLang="zh-CN" i="1" dirty="0" smtClean="0"/>
              <a:t> The increased funding has allowed schools to implement new </a:t>
            </a:r>
            <a:r>
              <a:rPr lang="en-US" altLang="zh-CN" i="1" dirty="0" err="1" smtClean="0"/>
              <a:t>programmes</a:t>
            </a:r>
            <a:r>
              <a:rPr lang="en-US" altLang="zh-CN" i="1" dirty="0" smtClean="0"/>
              <a:t> and initiatives to enrich students’ learning experience, and allowed us to </a:t>
            </a:r>
            <a:r>
              <a:rPr lang="en-US" i="1" u="sng" dirty="0" smtClean="0"/>
              <a:t>expand and develop our</a:t>
            </a:r>
            <a:r>
              <a:rPr lang="en-GB" altLang="zh-CN" i="1" u="sng" dirty="0" smtClean="0"/>
              <a:t> teaching force</a:t>
            </a:r>
            <a:r>
              <a:rPr lang="en-GB" altLang="zh-CN" i="1" dirty="0" smtClean="0"/>
              <a:t> to support these new initiatives</a:t>
            </a:r>
          </a:p>
          <a:p>
            <a:pPr marL="227013" indent="-227013" algn="just" eaLnBrk="1" hangingPunct="1">
              <a:lnSpc>
                <a:spcPct val="80000"/>
              </a:lnSpc>
              <a:spcBef>
                <a:spcPct val="20000"/>
              </a:spcBef>
              <a:buFontTx/>
              <a:buChar char="•"/>
            </a:pPr>
            <a:endParaRPr lang="en-US" i="1" dirty="0" smtClean="0"/>
          </a:p>
          <a:p>
            <a:pPr marL="227013" indent="-227013" algn="just" eaLnBrk="1" hangingPunct="1">
              <a:lnSpc>
                <a:spcPct val="80000"/>
              </a:lnSpc>
              <a:spcBef>
                <a:spcPct val="20000"/>
              </a:spcBef>
              <a:buFontTx/>
              <a:buChar char="•"/>
            </a:pPr>
            <a:r>
              <a:rPr lang="en-US" i="1" dirty="0" smtClean="0"/>
              <a:t> ITE and Polytechnics students are also benefiting from substantially higher funding per student – around </a:t>
            </a:r>
            <a:r>
              <a:rPr lang="en-US" b="1" i="1" dirty="0" smtClean="0"/>
              <a:t>50%</a:t>
            </a:r>
            <a:r>
              <a:rPr lang="en-US" i="1" dirty="0" smtClean="0"/>
              <a:t> more than ten years ago.  </a:t>
            </a:r>
            <a:r>
              <a:rPr lang="en-US" altLang="zh-CN" i="1" dirty="0" smtClean="0"/>
              <a:t>We have improved the quality and range of offerings at these institutions, and are upgrading their infrastructure and </a:t>
            </a:r>
            <a:r>
              <a:rPr lang="en-GB" altLang="zh-CN" i="1" dirty="0" smtClean="0"/>
              <a:t>equipping them with state-of the art facilities</a:t>
            </a:r>
            <a:r>
              <a:rPr lang="en-US" altLang="zh-CN" i="1" dirty="0" smtClean="0"/>
              <a:t>.  </a:t>
            </a:r>
            <a:r>
              <a:rPr lang="en-US" i="1" dirty="0" smtClean="0"/>
              <a:t>Funding per university student has increased but by a smaller percentage.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algn="just"/>
            <a:endParaRPr lang="zh-CN" altLang="en-US" sz="1600" dirty="0" smtClean="0"/>
          </a:p>
        </p:txBody>
      </p:sp>
      <p:sp>
        <p:nvSpPr>
          <p:cNvPr id="138244" name="Slide Number Placeholder 3"/>
          <p:cNvSpPr>
            <a:spLocks noGrp="1"/>
          </p:cNvSpPr>
          <p:nvPr>
            <p:ph type="sldNum" sz="quarter" idx="5"/>
          </p:nvPr>
        </p:nvSpPr>
        <p:spPr>
          <a:noFill/>
        </p:spPr>
        <p:txBody>
          <a:bodyPr/>
          <a:lstStyle/>
          <a:p>
            <a:pPr defTabSz="968375"/>
            <a:fld id="{6E9BA06E-E214-4B3F-9A9A-7280C6A01D84}" type="slidenum">
              <a:rPr lang="en-US"/>
              <a:pPr defTabSz="968375"/>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F95AEFE-80DA-42EE-8498-DD44FC5EBAC4}" type="slidenum">
              <a:rPr lang="en-US"/>
              <a:pPr/>
              <a:t>12</a:t>
            </a:fld>
            <a:endParaRPr lang="en-US"/>
          </a:p>
        </p:txBody>
      </p:sp>
      <p:sp>
        <p:nvSpPr>
          <p:cNvPr id="139267" name="Rectangle 2"/>
          <p:cNvSpPr>
            <a:spLocks noGrp="1" noRot="1" noChangeAspect="1" noChangeArrowheads="1" noTextEdit="1"/>
          </p:cNvSpPr>
          <p:nvPr>
            <p:ph type="sldImg"/>
          </p:nvPr>
        </p:nvSpPr>
        <p:spPr>
          <a:xfrm>
            <a:off x="739775" y="238125"/>
            <a:ext cx="3165475" cy="2374900"/>
          </a:xfrm>
          <a:ln/>
        </p:spPr>
      </p:sp>
      <p:sp>
        <p:nvSpPr>
          <p:cNvPr id="139268" name="Rectangle 3"/>
          <p:cNvSpPr>
            <a:spLocks noGrp="1" noChangeArrowheads="1"/>
          </p:cNvSpPr>
          <p:nvPr>
            <p:ph type="body" idx="1"/>
          </p:nvPr>
        </p:nvSpPr>
        <p:spPr>
          <a:xfrm>
            <a:off x="579751" y="2737950"/>
            <a:ext cx="5673580" cy="6594261"/>
          </a:xfrm>
          <a:noFill/>
          <a:ln/>
        </p:spPr>
        <p:txBody>
          <a:bodyPr/>
          <a:lstStyle/>
          <a:p>
            <a:pPr eaLnBrk="1" hangingPunct="1">
              <a:lnSpc>
                <a:spcPct val="90000"/>
              </a:lnSpc>
            </a:pPr>
            <a:r>
              <a:rPr lang="en-US" sz="900" dirty="0" smtClean="0"/>
              <a:t>Moving forward, MOE will focus on 4 key areas in the general education system to achieve our vision:</a:t>
            </a:r>
          </a:p>
          <a:p>
            <a:pPr eaLnBrk="1" hangingPunct="1">
              <a:lnSpc>
                <a:spcPct val="90000"/>
              </a:lnSpc>
            </a:pPr>
            <a:endParaRPr lang="en-US" sz="900" dirty="0" smtClean="0"/>
          </a:p>
          <a:p>
            <a:pPr eaLnBrk="1" hangingPunct="1">
              <a:lnSpc>
                <a:spcPct val="90000"/>
              </a:lnSpc>
              <a:buFontTx/>
              <a:buAutoNum type="arabicPeriod"/>
            </a:pPr>
            <a:r>
              <a:rPr lang="en-US" sz="900" dirty="0" smtClean="0"/>
              <a:t>Holistic education – to balance academic and non-academic outcomes  required for the future</a:t>
            </a:r>
          </a:p>
          <a:p>
            <a:pPr eaLnBrk="1" hangingPunct="1">
              <a:lnSpc>
                <a:spcPct val="90000"/>
              </a:lnSpc>
              <a:buFontTx/>
              <a:buAutoNum type="arabicPeriod"/>
            </a:pPr>
            <a:r>
              <a:rPr lang="en-US" sz="900" dirty="0" smtClean="0"/>
              <a:t>Every school a good school – to ensure that each child can be best nurtured in a variety of schools suitable for their abilities and learning needs</a:t>
            </a:r>
          </a:p>
          <a:p>
            <a:pPr eaLnBrk="1" hangingPunct="1">
              <a:lnSpc>
                <a:spcPct val="90000"/>
              </a:lnSpc>
              <a:buFontTx/>
              <a:buAutoNum type="arabicPeriod"/>
            </a:pPr>
            <a:r>
              <a:rPr lang="en-US" sz="900" dirty="0" smtClean="0"/>
              <a:t>Opportunities for all – Education remains an important social </a:t>
            </a:r>
            <a:r>
              <a:rPr lang="en-US" sz="900" dirty="0" err="1" smtClean="0"/>
              <a:t>leveller</a:t>
            </a:r>
            <a:r>
              <a:rPr lang="en-US" sz="900" dirty="0" smtClean="0"/>
              <a:t> and we will continue to ensure that everyone is able to access a good quality education regardless of their family background and circumstances</a:t>
            </a:r>
          </a:p>
          <a:p>
            <a:pPr eaLnBrk="1" hangingPunct="1">
              <a:lnSpc>
                <a:spcPct val="90000"/>
              </a:lnSpc>
              <a:buFontTx/>
              <a:buAutoNum type="arabicPeriod"/>
            </a:pPr>
            <a:r>
              <a:rPr lang="en-US" sz="900" dirty="0" smtClean="0"/>
              <a:t>Strengthening partnerships – We </a:t>
            </a:r>
            <a:r>
              <a:rPr lang="en-US" sz="900" dirty="0" err="1" smtClean="0"/>
              <a:t>recognise</a:t>
            </a:r>
            <a:r>
              <a:rPr lang="en-US" sz="900" dirty="0" smtClean="0"/>
              <a:t> that parents and the wider community can play an important role as our partners to achieve our desired outcomes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marL="0" lvl="1"/>
            <a:r>
              <a:rPr lang="en-SG" altLang="zh-CN" sz="1100" dirty="0" smtClean="0"/>
              <a:t>To prepare our children for the future, we seek to imbue in them core values of (</a:t>
            </a:r>
            <a:r>
              <a:rPr lang="en-SG" altLang="zh-CN" sz="1100" dirty="0" err="1" smtClean="0"/>
              <a:t>i</a:t>
            </a:r>
            <a:r>
              <a:rPr lang="en-SG" altLang="zh-CN" sz="1100" dirty="0" smtClean="0"/>
              <a:t>), respect, (ii) resilience, (iii) responsibility, (iv) integrity, (v) care and (vi) harmony, as well as social and emotional competencies that will enable each of them to succeed in life and be socially responsible persons.</a:t>
            </a:r>
          </a:p>
          <a:p>
            <a:pPr marL="0" lvl="1"/>
            <a:endParaRPr lang="en-SG" altLang="zh-CN" sz="1100" dirty="0" smtClean="0"/>
          </a:p>
          <a:p>
            <a:pPr marL="0" lvl="1"/>
            <a:r>
              <a:rPr lang="en-SG" altLang="zh-CN" sz="1100" dirty="0" smtClean="0"/>
              <a:t>We strive to equip them with key competencies required in the 21</a:t>
            </a:r>
            <a:r>
              <a:rPr lang="en-SG" altLang="zh-CN" sz="1100" baseline="30000" dirty="0" smtClean="0"/>
              <a:t>st</a:t>
            </a:r>
            <a:r>
              <a:rPr lang="en-SG" altLang="zh-CN" sz="1100" dirty="0" smtClean="0"/>
              <a:t> century: (</a:t>
            </a:r>
            <a:r>
              <a:rPr lang="en-SG" altLang="zh-CN" sz="1100" dirty="0" err="1" smtClean="0"/>
              <a:t>i</a:t>
            </a:r>
            <a:r>
              <a:rPr lang="en-SG" altLang="zh-CN" sz="1100" dirty="0" smtClean="0"/>
              <a:t>) information and communication skills, (ii) civic literacy, global awareness and cross-cultural skills, and (iii) critical and inventive thinking.</a:t>
            </a:r>
          </a:p>
          <a:p>
            <a:pPr marL="0" lvl="1"/>
            <a:endParaRPr lang="en-SG" altLang="zh-CN" sz="1100" dirty="0" smtClean="0"/>
          </a:p>
          <a:p>
            <a:pPr marL="0" lvl="1"/>
            <a:r>
              <a:rPr lang="en-SG" altLang="zh-CN" sz="1100" dirty="0" smtClean="0"/>
              <a:t>So that they will become (</a:t>
            </a:r>
            <a:r>
              <a:rPr lang="en-SG" altLang="zh-CN" sz="1100" dirty="0" err="1" smtClean="0"/>
              <a:t>i</a:t>
            </a:r>
            <a:r>
              <a:rPr lang="en-SG" altLang="zh-CN" sz="1100" dirty="0" smtClean="0"/>
              <a:t>) confident persons, (ii) self-directed learners, (iii) active contributors, and (iv) concerned citizens.</a:t>
            </a:r>
          </a:p>
          <a:p>
            <a:pPr marL="0" lvl="1"/>
            <a:endParaRPr lang="en-SG" altLang="zh-CN" sz="1100" dirty="0" smtClean="0"/>
          </a:p>
          <a:p>
            <a:pPr marL="0" lvl="1"/>
            <a:r>
              <a:rPr lang="en-SG" altLang="zh-CN" sz="1100" dirty="0" smtClean="0"/>
              <a:t>We aspire for every student to achieve these desired outcomes upon completing his or her formal education, and these will be guiding our work in rebalancing our education system towards holistic education.</a:t>
            </a:r>
          </a:p>
          <a:p>
            <a:endParaRPr lang="en-US" dirty="0" smtClean="0"/>
          </a:p>
          <a:p>
            <a:endParaRPr lang="en-US" dirty="0" smtClean="0"/>
          </a:p>
          <a:p>
            <a:r>
              <a:rPr lang="en-SG" i="1" u="sng" dirty="0" smtClean="0"/>
              <a:t>Desired Student Outcomes</a:t>
            </a:r>
          </a:p>
          <a:p>
            <a:r>
              <a:rPr lang="en-SG" i="1" dirty="0" smtClean="0"/>
              <a:t>The desired outcomes for every student are:</a:t>
            </a:r>
          </a:p>
          <a:p>
            <a:r>
              <a:rPr lang="en-SG" i="1" dirty="0" smtClean="0"/>
              <a:t>- a confident person who has a strong sense of right and wrong, is adaptable and resilient, knows himself, is discerning in judgment, thinks independently and critically, and communicates effectively.</a:t>
            </a:r>
          </a:p>
          <a:p>
            <a:r>
              <a:rPr lang="en-SG" i="1" dirty="0" smtClean="0"/>
              <a:t>- a self-directed learner who questions, reflects, perseveres and takes responsibility for his own learning.</a:t>
            </a:r>
          </a:p>
          <a:p>
            <a:r>
              <a:rPr lang="en-SG" i="1" dirty="0" smtClean="0"/>
              <a:t>- an active contributor who is able to work effectively in teams, is innovative, exercises initiative, takes calculated risks and strives for excellence.</a:t>
            </a:r>
          </a:p>
          <a:p>
            <a:pPr>
              <a:buFontTx/>
              <a:buChar char="-"/>
            </a:pPr>
            <a:r>
              <a:rPr lang="en-SG" i="1" dirty="0" smtClean="0"/>
              <a:t>a concerned citizen who is rooted to Singapore, has a strong sense of civic responsibility, is informed about Singapore and the world, and takes an active part in bettering the lives of others around him.</a:t>
            </a:r>
          </a:p>
          <a:p>
            <a:endParaRPr lang="en-SG" i="1" u="sng" dirty="0" smtClean="0"/>
          </a:p>
        </p:txBody>
      </p:sp>
      <p:sp>
        <p:nvSpPr>
          <p:cNvPr id="140292" name="Slide Number Placeholder 3"/>
          <p:cNvSpPr>
            <a:spLocks noGrp="1"/>
          </p:cNvSpPr>
          <p:nvPr>
            <p:ph type="sldNum" sz="quarter" idx="5"/>
          </p:nvPr>
        </p:nvSpPr>
        <p:spPr>
          <a:noFill/>
        </p:spPr>
        <p:txBody>
          <a:bodyPr/>
          <a:lstStyle/>
          <a:p>
            <a:fld id="{D00B3003-FB6A-47AC-8B60-B38F5C0A1BCB}"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7986C34-0FD0-4BC7-8C3A-5003E8339746}" type="slidenum">
              <a:rPr lang="en-US"/>
              <a:pPr/>
              <a:t>14</a:t>
            </a:fld>
            <a:endParaRPr lang="en-US"/>
          </a:p>
        </p:txBody>
      </p:sp>
      <p:sp>
        <p:nvSpPr>
          <p:cNvPr id="145411" name="Rectangle 2"/>
          <p:cNvSpPr>
            <a:spLocks noGrp="1" noRot="1" noChangeAspect="1" noChangeArrowheads="1" noTextEdit="1"/>
          </p:cNvSpPr>
          <p:nvPr>
            <p:ph type="sldImg"/>
          </p:nvPr>
        </p:nvSpPr>
        <p:spPr>
          <a:xfrm>
            <a:off x="933450" y="742950"/>
            <a:ext cx="4932363" cy="3700463"/>
          </a:xfrm>
          <a:ln/>
        </p:spPr>
      </p:sp>
      <p:sp>
        <p:nvSpPr>
          <p:cNvPr id="145412" name="Rectangle 3"/>
          <p:cNvSpPr>
            <a:spLocks noGrp="1" noChangeArrowheads="1"/>
          </p:cNvSpPr>
          <p:nvPr>
            <p:ph type="body" idx="1"/>
          </p:nvPr>
        </p:nvSpPr>
        <p:spPr>
          <a:xfrm>
            <a:off x="681538" y="4685698"/>
            <a:ext cx="5434600" cy="4445699"/>
          </a:xfrm>
          <a:noFill/>
          <a:ln/>
        </p:spPr>
        <p:txBody>
          <a:bodyPr/>
          <a:lstStyle/>
          <a:p>
            <a:pPr algn="just" eaLnBrk="1" hangingPunct="1"/>
            <a:r>
              <a:rPr lang="en-US" dirty="0" smtClean="0"/>
              <a:t>To deliver student-centric, values-driven education, we want to encourage </a:t>
            </a:r>
            <a:r>
              <a:rPr lang="en-SG" dirty="0" smtClean="0"/>
              <a:t>every school to build its own distinctive niche, with broader measures of what it means to be “Good”, to cater to the entire spectrum of students. 	</a:t>
            </a:r>
          </a:p>
          <a:p>
            <a:pPr algn="just" eaLnBrk="1" hangingPunct="1"/>
            <a:endParaRPr lang="en-US" dirty="0" smtClean="0"/>
          </a:p>
          <a:p>
            <a:pPr algn="just" eaLnBrk="1" hangingPunct="1">
              <a:buFontTx/>
              <a:buAutoNum type="arabicPeriod"/>
            </a:pPr>
            <a:r>
              <a:rPr lang="en-US" dirty="0" smtClean="0"/>
              <a:t>Re-defining good schools</a:t>
            </a:r>
          </a:p>
          <a:p>
            <a:pPr marL="685800" lvl="1" indent="-228600" algn="just" eaLnBrk="1" hangingPunct="1">
              <a:buFontTx/>
              <a:buChar char="•"/>
            </a:pPr>
            <a:r>
              <a:rPr lang="en-US" dirty="0" smtClean="0"/>
              <a:t>Not merely about academic performance, or being good relative to other schools</a:t>
            </a:r>
          </a:p>
          <a:p>
            <a:pPr marL="685800" lvl="1" indent="-228600">
              <a:buFontTx/>
              <a:buChar char="•"/>
            </a:pPr>
            <a:r>
              <a:rPr lang="en-SG" dirty="0" smtClean="0"/>
              <a:t>A good school needs to know who their students are at the point of entry, studies their needs and strengths; states what it would like them to become when they leave the school; then exercise diligence and imagination to get there. </a:t>
            </a:r>
          </a:p>
          <a:p>
            <a:pPr marL="685800" lvl="1" indent="-228600">
              <a:buFontTx/>
              <a:buChar char="•"/>
            </a:pPr>
            <a:r>
              <a:rPr lang="en-SG" dirty="0" smtClean="0"/>
              <a:t>A good school creates a positive experience for each student – allowing him to acquire the basics, but more importantly, making him a confident and lifelong learner. It provides a supportive and appreciative environment for teachers to experience the joy in impacting lives. </a:t>
            </a:r>
          </a:p>
          <a:p>
            <a:pPr marL="685800" lvl="1" indent="-228600">
              <a:buFontTx/>
              <a:buChar char="•"/>
            </a:pPr>
            <a:r>
              <a:rPr lang="en-SG" dirty="0" smtClean="0"/>
              <a:t>A good school is student-centric and allows teachers to do their best for every child. </a:t>
            </a:r>
          </a:p>
          <a:p>
            <a:pPr marL="685800" lvl="1" indent="-228600">
              <a:buFontTx/>
              <a:buChar char="•"/>
            </a:pPr>
            <a:r>
              <a:rPr lang="en-SG" dirty="0" smtClean="0"/>
              <a:t>Reviewing our School Excellence Model and </a:t>
            </a:r>
            <a:r>
              <a:rPr lang="en-SG" dirty="0" err="1" smtClean="0"/>
              <a:t>Masterplan</a:t>
            </a:r>
            <a:r>
              <a:rPr lang="en-SG" dirty="0" smtClean="0"/>
              <a:t> of Awards to support new definition of good schools</a:t>
            </a:r>
          </a:p>
          <a:p>
            <a:pPr algn="just" eaLnBrk="1" hangingPunct="1"/>
            <a:endParaRPr lang="en-US" dirty="0" smtClean="0"/>
          </a:p>
          <a:p>
            <a:pPr algn="just" eaLnBrk="1" hangingPunct="1"/>
            <a:r>
              <a:rPr lang="en-US" dirty="0" smtClean="0"/>
              <a:t>2.</a:t>
            </a:r>
            <a:r>
              <a:rPr lang="en-SG" dirty="0" smtClean="0"/>
              <a:t> Encouraging schools to be centres of innovation</a:t>
            </a:r>
          </a:p>
          <a:p>
            <a:pPr marL="685800" lvl="1" indent="-228600" algn="just" eaLnBrk="1" hangingPunct="1">
              <a:buFontTx/>
              <a:buChar char="•"/>
            </a:pPr>
            <a:r>
              <a:rPr lang="en-SG" dirty="0" smtClean="0"/>
              <a:t>MOE will identify areas of focus and encourage schools to collectively innovate to address these challenges and to diffuse innovation across the system. </a:t>
            </a:r>
          </a:p>
          <a:p>
            <a:pPr marL="685800" lvl="1" indent="-228600" algn="just" eaLnBrk="1" hangingPunct="1">
              <a:buFontTx/>
              <a:buChar char="•"/>
            </a:pPr>
            <a:r>
              <a:rPr lang="en-SG" dirty="0" smtClean="0"/>
              <a:t>For such collaborative innovations, we will provide funding as well as training and consultancy for schools.</a:t>
            </a:r>
          </a:p>
          <a:p>
            <a:pPr marL="685800" lvl="1" indent="-228600" algn="just" eaLnBrk="1" hangingPunct="1"/>
            <a:r>
              <a:rPr lang="en-SG" dirty="0" smtClean="0"/>
              <a:t>  </a:t>
            </a:r>
          </a:p>
          <a:p>
            <a:pPr algn="just" eaLnBrk="1" hangingPunct="1">
              <a:buFont typeface="+mj-lt"/>
              <a:buNone/>
            </a:pPr>
            <a:r>
              <a:rPr lang="en-SG" dirty="0" smtClean="0"/>
              <a:t>3. Profession-led excellence – to be elaborated on in later slides</a:t>
            </a:r>
          </a:p>
          <a:p>
            <a:pPr algn="just" eaLnBrk="1" hangingPunct="1">
              <a:buFont typeface="+mj-lt"/>
              <a:buNone/>
            </a:pPr>
            <a:endParaRPr lang="en-SG" dirty="0" smtClean="0"/>
          </a:p>
          <a:p>
            <a:pPr algn="just" eaLnBrk="1" hangingPunct="1">
              <a:buFont typeface="+mj-lt"/>
              <a:buNone/>
            </a:pPr>
            <a:r>
              <a:rPr lang="en-SG" dirty="0" smtClean="0"/>
              <a:t>4. Review the structure and profile of the school team to allow teachers more time and space to focus on the students </a:t>
            </a:r>
          </a:p>
          <a:p>
            <a:pPr algn="just" eaLnBrk="1" hangingPunct="1">
              <a:buFont typeface="+mj-lt"/>
              <a:buNone/>
            </a:pPr>
            <a:endParaRPr lang="en-SG"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FD81B17-FBE2-4E37-8901-2CD38D807E61}" type="slidenum">
              <a:rPr lang="en-US"/>
              <a:pPr/>
              <a:t>15</a:t>
            </a:fld>
            <a:endParaRPr lang="en-US"/>
          </a:p>
        </p:txBody>
      </p:sp>
      <p:sp>
        <p:nvSpPr>
          <p:cNvPr id="147459" name="Rectangle 2"/>
          <p:cNvSpPr>
            <a:spLocks noGrp="1" noRot="1" noChangeAspect="1" noChangeArrowheads="1" noTextEdit="1"/>
          </p:cNvSpPr>
          <p:nvPr>
            <p:ph type="sldImg"/>
          </p:nvPr>
        </p:nvSpPr>
        <p:spPr>
          <a:xfrm>
            <a:off x="360363" y="238125"/>
            <a:ext cx="3367087" cy="2527300"/>
          </a:xfrm>
          <a:ln/>
        </p:spPr>
      </p:sp>
      <p:sp>
        <p:nvSpPr>
          <p:cNvPr id="147460" name="Rectangle 3"/>
          <p:cNvSpPr>
            <a:spLocks noGrp="1" noChangeArrowheads="1"/>
          </p:cNvSpPr>
          <p:nvPr>
            <p:ph type="body" idx="1"/>
          </p:nvPr>
        </p:nvSpPr>
        <p:spPr>
          <a:xfrm>
            <a:off x="654984" y="2891419"/>
            <a:ext cx="5436075" cy="4440800"/>
          </a:xfrm>
          <a:noFill/>
          <a:ln/>
        </p:spPr>
        <p:txBody>
          <a:bodyPr/>
          <a:lstStyle/>
          <a:p>
            <a:pPr algn="just" eaLnBrk="1" hangingPunct="1">
              <a:spcBef>
                <a:spcPct val="0"/>
              </a:spcBef>
            </a:pPr>
            <a:r>
              <a:rPr lang="en-US" sz="1100" dirty="0" smtClean="0"/>
              <a:t>While we enhance opportunities for our students to </a:t>
            </a:r>
            <a:r>
              <a:rPr lang="en-US" sz="1100" dirty="0" err="1" smtClean="0"/>
              <a:t>realise</a:t>
            </a:r>
            <a:r>
              <a:rPr lang="en-US" sz="1100" dirty="0" smtClean="0"/>
              <a:t> their aspirations, we will not leave any child behind.  </a:t>
            </a:r>
          </a:p>
          <a:p>
            <a:pPr algn="just" eaLnBrk="1" hangingPunct="1">
              <a:spcBef>
                <a:spcPct val="0"/>
              </a:spcBef>
            </a:pPr>
            <a:endParaRPr lang="en-US" sz="1100" dirty="0" smtClean="0"/>
          </a:p>
          <a:p>
            <a:pPr algn="just" eaLnBrk="1" hangingPunct="1">
              <a:spcBef>
                <a:spcPct val="0"/>
              </a:spcBef>
            </a:pPr>
            <a:r>
              <a:rPr lang="en-US" sz="1100" dirty="0" smtClean="0"/>
              <a:t>To ensure that children start off with a solid foundation, we have taken various measures to raise the quality of pre-school education.  For example, we have </a:t>
            </a:r>
            <a:r>
              <a:rPr lang="en-GB" sz="1100" dirty="0" smtClean="0"/>
              <a:t>raised the min. qualifications of pre-school teachers and </a:t>
            </a:r>
            <a:r>
              <a:rPr lang="en-US" sz="1100" dirty="0" smtClean="0"/>
              <a:t>recently implemented a new accreditation framework for the pre-school sector (called SPARK) to ensure centre and </a:t>
            </a:r>
            <a:r>
              <a:rPr lang="en-US" sz="1100" dirty="0" err="1" smtClean="0"/>
              <a:t>programme</a:t>
            </a:r>
            <a:r>
              <a:rPr lang="en-US" sz="1100" dirty="0" smtClean="0"/>
              <a:t> quality.</a:t>
            </a:r>
          </a:p>
          <a:p>
            <a:pPr algn="just" eaLnBrk="1" hangingPunct="1">
              <a:spcBef>
                <a:spcPct val="0"/>
              </a:spcBef>
            </a:pPr>
            <a:endParaRPr lang="en-US" sz="1100" dirty="0" smtClean="0"/>
          </a:p>
          <a:p>
            <a:r>
              <a:rPr lang="en-SG" sz="1100" dirty="0" smtClean="0"/>
              <a:t>For students that need extra help in school, early intervention programmes, such as the Learning Support Programme, will provide them with additional support from lower primary levels. This is to help these students improve in English </a:t>
            </a:r>
            <a:r>
              <a:rPr lang="en-SG" sz="1100" dirty="0" err="1" smtClean="0"/>
              <a:t>oracy</a:t>
            </a:r>
            <a:r>
              <a:rPr lang="en-SG" sz="1100" dirty="0" smtClean="0"/>
              <a:t> and literacy, as well as numeracy skills.  These skills are critical for their subsequent learning in other subjects.</a:t>
            </a:r>
            <a:endParaRPr lang="en-SG" altLang="zh-CN" sz="1100" dirty="0" smtClean="0"/>
          </a:p>
          <a:p>
            <a:endParaRPr lang="en-SG" altLang="zh-CN" sz="1100" dirty="0" smtClean="0"/>
          </a:p>
          <a:p>
            <a:r>
              <a:rPr lang="en-US" altLang="zh-CN" sz="1100" b="1" dirty="0" smtClean="0"/>
              <a:t>LSP</a:t>
            </a:r>
          </a:p>
          <a:p>
            <a:r>
              <a:rPr lang="en-US" altLang="zh-CN" sz="1100" dirty="0" smtClean="0"/>
              <a:t>The Learning Support </a:t>
            </a:r>
            <a:r>
              <a:rPr lang="en-US" altLang="zh-CN" sz="1100" dirty="0" err="1" smtClean="0"/>
              <a:t>Programme</a:t>
            </a:r>
            <a:r>
              <a:rPr lang="en-US" altLang="zh-CN" sz="1100" dirty="0" smtClean="0"/>
              <a:t> (</a:t>
            </a:r>
            <a:r>
              <a:rPr lang="en-US" altLang="zh-CN" sz="1100" b="1" dirty="0" smtClean="0"/>
              <a:t>LSP</a:t>
            </a:r>
            <a:r>
              <a:rPr lang="en-US" altLang="zh-CN" sz="1100" dirty="0" smtClean="0"/>
              <a:t>) supports children who enter Primary 1 with very weak oral English language and literacy skills.  These children, ~12-14% of each cohort, are identified at the start of Primary 1 through a screening test.</a:t>
            </a:r>
          </a:p>
          <a:p>
            <a:r>
              <a:rPr lang="en-US" altLang="zh-CN" sz="1100" dirty="0" smtClean="0"/>
              <a:t>They are provided daily support by </a:t>
            </a:r>
            <a:r>
              <a:rPr lang="en-US" altLang="zh-CN" sz="1100" b="1" dirty="0" smtClean="0"/>
              <a:t>specially trained teachers</a:t>
            </a:r>
            <a:r>
              <a:rPr lang="en-US" altLang="zh-CN" sz="1100" dirty="0" smtClean="0"/>
              <a:t>, using a </a:t>
            </a:r>
            <a:r>
              <a:rPr lang="en-US" altLang="zh-CN" sz="1100" b="1" dirty="0" smtClean="0"/>
              <a:t>research-based intervention curriculum</a:t>
            </a:r>
            <a:r>
              <a:rPr lang="en-US" altLang="zh-CN" sz="1100" dirty="0" smtClean="0"/>
              <a:t>. All primary schools have a </a:t>
            </a:r>
            <a:r>
              <a:rPr lang="en-US" altLang="zh-CN" sz="1100" b="1" dirty="0" smtClean="0"/>
              <a:t>full-sized classroom</a:t>
            </a:r>
            <a:r>
              <a:rPr lang="en-US" altLang="zh-CN" sz="1100" dirty="0" smtClean="0"/>
              <a:t>, </a:t>
            </a:r>
            <a:r>
              <a:rPr lang="en-US" altLang="zh-CN" sz="1100" b="1" dirty="0" smtClean="0"/>
              <a:t>additional teacher posts </a:t>
            </a:r>
            <a:r>
              <a:rPr lang="en-US" altLang="zh-CN" sz="1100" dirty="0" smtClean="0"/>
              <a:t>and </a:t>
            </a:r>
            <a:r>
              <a:rPr lang="en-US" altLang="zh-CN" sz="1100" b="1" dirty="0" smtClean="0"/>
              <a:t>specialized teacher training </a:t>
            </a:r>
            <a:r>
              <a:rPr lang="en-US" altLang="zh-CN" sz="1100" dirty="0" smtClean="0"/>
              <a:t>for the LSP.  The LSP also allows teachers to identify students who were dyslexic and to refer them for </a:t>
            </a:r>
            <a:r>
              <a:rPr lang="en-US" altLang="zh-CN" sz="1100" dirty="0" err="1" smtClean="0"/>
              <a:t>specialised</a:t>
            </a:r>
            <a:r>
              <a:rPr lang="en-US" altLang="zh-CN" sz="1100" dirty="0" smtClean="0"/>
              <a:t> intervention for dyslexia at P3. </a:t>
            </a:r>
          </a:p>
          <a:p>
            <a:endParaRPr lang="en-US" altLang="zh-CN" sz="1100" dirty="0" smtClean="0"/>
          </a:p>
          <a:p>
            <a:r>
              <a:rPr lang="en-US" altLang="zh-CN" sz="1100" dirty="0" smtClean="0"/>
              <a:t>65% are able to read at their age level and pass their school’s EL exams by end of P2.  Diagnostic screenings found that around 70% of the remaining pupils were dyslexic. </a:t>
            </a:r>
          </a:p>
          <a:p>
            <a:endParaRPr lang="en-US" altLang="zh-CN" sz="1100" b="1" dirty="0" smtClean="0"/>
          </a:p>
          <a:p>
            <a:r>
              <a:rPr lang="en-US" altLang="zh-CN" sz="1100" b="1" dirty="0" smtClean="0"/>
              <a:t>LSM</a:t>
            </a:r>
          </a:p>
          <a:p>
            <a:r>
              <a:rPr lang="en-US" altLang="zh-CN" sz="1100" dirty="0" smtClean="0"/>
              <a:t>There is an equivalent </a:t>
            </a:r>
            <a:r>
              <a:rPr lang="en-US" altLang="zh-CN" sz="1100" dirty="0" err="1" smtClean="0"/>
              <a:t>programme</a:t>
            </a:r>
            <a:r>
              <a:rPr lang="en-US" altLang="zh-CN" sz="1100" dirty="0" smtClean="0"/>
              <a:t> for numeracy, Learning Support for Mathematics (</a:t>
            </a:r>
            <a:r>
              <a:rPr lang="en-US" altLang="zh-CN" sz="1100" b="1" dirty="0" smtClean="0"/>
              <a:t>LSM</a:t>
            </a:r>
            <a:r>
              <a:rPr lang="en-US" altLang="zh-CN" sz="1100" dirty="0" smtClean="0"/>
              <a:t>) which adopts </a:t>
            </a:r>
            <a:r>
              <a:rPr lang="en-US" altLang="zh-CN" sz="1100" b="1" dirty="0" smtClean="0"/>
              <a:t>a pull-out approach </a:t>
            </a:r>
            <a:r>
              <a:rPr lang="en-US" altLang="zh-CN" sz="1100" dirty="0" smtClean="0"/>
              <a:t>and lasts for </a:t>
            </a:r>
            <a:r>
              <a:rPr lang="en-US" altLang="zh-CN" sz="1100" b="1" dirty="0" smtClean="0"/>
              <a:t>1 year</a:t>
            </a:r>
            <a:r>
              <a:rPr lang="en-US" altLang="zh-CN" sz="1100" dirty="0" smtClean="0"/>
              <a:t>. </a:t>
            </a:r>
            <a:r>
              <a:rPr lang="en-GB" altLang="zh-CN" sz="1100" dirty="0" smtClean="0"/>
              <a:t>Each year, about 5-6% of P1 pupils are identified to require LSM support for learning in Mathematics. </a:t>
            </a:r>
          </a:p>
          <a:p>
            <a:r>
              <a:rPr lang="en-GB" altLang="zh-CN" sz="1100" i="1" dirty="0" smtClean="0"/>
              <a:t>[Note:  LSM success rate is only 30-40% of pupils meet discharge criteria at end of P1, with no systemic provisions  for support in P2]</a:t>
            </a:r>
            <a:endParaRPr lang="en-US" altLang="zh-CN" sz="1100" i="1" dirty="0" smtClean="0"/>
          </a:p>
          <a:p>
            <a:endParaRPr lang="en-SG" altLang="zh-CN" sz="1100" i="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E014D19-86DA-4B49-8547-69E115D70532}" type="slidenum">
              <a:rPr lang="en-US"/>
              <a:pPr/>
              <a:t>16</a:t>
            </a:fld>
            <a:endParaRPr lang="en-US"/>
          </a:p>
        </p:txBody>
      </p:sp>
      <p:sp>
        <p:nvSpPr>
          <p:cNvPr id="148483" name="Rectangle 2"/>
          <p:cNvSpPr>
            <a:spLocks noGrp="1" noRot="1" noChangeAspect="1" noChangeArrowheads="1" noTextEdit="1"/>
          </p:cNvSpPr>
          <p:nvPr>
            <p:ph type="sldImg"/>
          </p:nvPr>
        </p:nvSpPr>
        <p:spPr>
          <a:xfrm>
            <a:off x="360363" y="238125"/>
            <a:ext cx="3367087" cy="2527300"/>
          </a:xfrm>
          <a:ln/>
        </p:spPr>
      </p:sp>
      <p:sp>
        <p:nvSpPr>
          <p:cNvPr id="148484" name="Rectangle 3"/>
          <p:cNvSpPr>
            <a:spLocks noGrp="1" noChangeArrowheads="1"/>
          </p:cNvSpPr>
          <p:nvPr>
            <p:ph type="body" idx="1"/>
          </p:nvPr>
        </p:nvSpPr>
        <p:spPr>
          <a:xfrm>
            <a:off x="654984" y="2891419"/>
            <a:ext cx="5436075" cy="4440800"/>
          </a:xfrm>
          <a:noFill/>
          <a:ln/>
        </p:spPr>
        <p:txBody>
          <a:bodyPr/>
          <a:lstStyle/>
          <a:p>
            <a:r>
              <a:rPr lang="en-GB" sz="1100" b="0" kern="1200" dirty="0" smtClean="0">
                <a:solidFill>
                  <a:schemeClr val="tx1"/>
                </a:solidFill>
                <a:latin typeface="Arial" pitchFamily="34" charset="0"/>
                <a:ea typeface="+mn-ea"/>
                <a:cs typeface="+mn-cs"/>
              </a:rPr>
              <a:t>We have designed multiple pathways to cater to diverse learning styles:</a:t>
            </a:r>
            <a:r>
              <a:rPr lang="en-GB" sz="1100" b="0" u="sng" kern="1200" dirty="0" smtClean="0">
                <a:solidFill>
                  <a:schemeClr val="tx1"/>
                </a:solidFill>
                <a:latin typeface="Arial" pitchFamily="34" charset="0"/>
                <a:ea typeface="+mn-ea"/>
                <a:cs typeface="+mn-cs"/>
              </a:rPr>
              <a:t> </a:t>
            </a:r>
          </a:p>
          <a:p>
            <a:endParaRPr lang="en-GB" sz="1100" b="0" kern="1200" dirty="0" smtClean="0">
              <a:solidFill>
                <a:schemeClr val="tx1"/>
              </a:solidFill>
              <a:latin typeface="Arial" pitchFamily="34" charset="0"/>
              <a:ea typeface="+mn-ea"/>
              <a:cs typeface="+mn-cs"/>
            </a:endParaRPr>
          </a:p>
          <a:p>
            <a:pPr lvl="0">
              <a:buFont typeface="Arial" pitchFamily="34" charset="0"/>
              <a:buChar char="•"/>
            </a:pPr>
            <a:r>
              <a:rPr lang="en-GB" sz="1100" b="0" kern="1200" dirty="0" smtClean="0">
                <a:solidFill>
                  <a:schemeClr val="tx1"/>
                </a:solidFill>
                <a:latin typeface="Arial" pitchFamily="34" charset="0"/>
                <a:ea typeface="+mn-ea"/>
                <a:cs typeface="+mn-cs"/>
              </a:rPr>
              <a:t>From 2013, 15 schools will offer the Integrated Programme to academically-strong students to stretch them in other domains.  We have also set up specialised</a:t>
            </a:r>
            <a:r>
              <a:rPr lang="en-GB" sz="1100" b="0" kern="1200" baseline="0" dirty="0" smtClean="0">
                <a:solidFill>
                  <a:schemeClr val="tx1"/>
                </a:solidFill>
                <a:latin typeface="Arial" pitchFamily="34" charset="0"/>
                <a:ea typeface="+mn-ea"/>
                <a:cs typeface="+mn-cs"/>
              </a:rPr>
              <a:t> schools such as NUS High School of Mathematics and Science, Singapore Sports School and the Singapore of the Arts to cater to students with exceptional talents in non-academic fields. </a:t>
            </a:r>
          </a:p>
          <a:p>
            <a:pPr lvl="0">
              <a:buFont typeface="Arial" pitchFamily="34" charset="0"/>
              <a:buNone/>
            </a:pPr>
            <a:endParaRPr lang="en-GB" sz="1100" b="0" kern="1200" baseline="0" dirty="0" smtClean="0">
              <a:solidFill>
                <a:schemeClr val="tx1"/>
              </a:solidFill>
              <a:latin typeface="Arial" pitchFamily="34" charset="0"/>
              <a:ea typeface="+mn-ea"/>
              <a:cs typeface="+mn-cs"/>
            </a:endParaRPr>
          </a:p>
          <a:p>
            <a:pPr lvl="0">
              <a:buFont typeface="Arial" pitchFamily="34" charset="0"/>
              <a:buChar char="•"/>
            </a:pPr>
            <a:r>
              <a:rPr lang="en-SG" sz="1100" dirty="0" smtClean="0"/>
              <a:t> We have also set up specialised</a:t>
            </a:r>
            <a:r>
              <a:rPr lang="en-SG" sz="1100" baseline="0" dirty="0" smtClean="0"/>
              <a:t> schools focused on vocational skills. </a:t>
            </a:r>
            <a:r>
              <a:rPr lang="en-SG" sz="1100" dirty="0" smtClean="0"/>
              <a:t>Crest Secondary School, the first of two Specialised Schools for Normal (Technical) (SSNT) students, will start to admit students from January 2013. The school will provide a customised curriculum to suit the learning needs of its students. </a:t>
            </a:r>
            <a:r>
              <a:rPr lang="en-SG" sz="1100" smtClean="0"/>
              <a:t>It will also work closely with the Institute of Technical Education (ITE) and industry partners to develop programmes and attachment opportunities for its students. </a:t>
            </a:r>
            <a:endParaRPr lang="en-GB" sz="1100" b="0" kern="1200" baseline="0" dirty="0" smtClean="0">
              <a:solidFill>
                <a:schemeClr val="tx1"/>
              </a:solidFill>
              <a:latin typeface="Arial"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5E5C85B-7660-4411-B78A-C7D833C0C88A}" type="slidenum">
              <a:rPr lang="en-US"/>
              <a:pPr/>
              <a:t>17</a:t>
            </a:fld>
            <a:endParaRPr lang="en-US"/>
          </a:p>
        </p:txBody>
      </p:sp>
      <p:sp>
        <p:nvSpPr>
          <p:cNvPr id="149507" name="Rectangle 2"/>
          <p:cNvSpPr>
            <a:spLocks noGrp="1" noRot="1" noChangeAspect="1" noChangeArrowheads="1" noTextEdit="1"/>
          </p:cNvSpPr>
          <p:nvPr>
            <p:ph type="sldImg"/>
          </p:nvPr>
        </p:nvSpPr>
        <p:spPr>
          <a:xfrm>
            <a:off x="933450" y="742950"/>
            <a:ext cx="4932363" cy="3700463"/>
          </a:xfrm>
          <a:ln/>
        </p:spPr>
      </p:sp>
      <p:sp>
        <p:nvSpPr>
          <p:cNvPr id="149508" name="Rectangle 3"/>
          <p:cNvSpPr>
            <a:spLocks noGrp="1" noChangeArrowheads="1"/>
          </p:cNvSpPr>
          <p:nvPr>
            <p:ph type="body" idx="1"/>
          </p:nvPr>
        </p:nvSpPr>
        <p:spPr>
          <a:xfrm>
            <a:off x="681538" y="4685698"/>
            <a:ext cx="5434600" cy="4445699"/>
          </a:xfrm>
          <a:noFill/>
          <a:ln/>
        </p:spPr>
        <p:txBody>
          <a:bodyPr/>
          <a:lstStyle/>
          <a:p>
            <a:pPr algn="just" eaLnBrk="1" hangingPunct="1"/>
            <a:r>
              <a:rPr lang="en-US" dirty="0" smtClean="0"/>
              <a:t>No Singaporean child is denied an education due to financial reasons.  To ensure that education is affordable for all children, </a:t>
            </a:r>
            <a:r>
              <a:rPr lang="en-US" b="1" dirty="0" smtClean="0"/>
              <a:t>MOE heavily </a:t>
            </a:r>
            <a:r>
              <a:rPr lang="en-US" b="1" dirty="0" err="1" smtClean="0"/>
              <a:t>subsidises</a:t>
            </a:r>
            <a:r>
              <a:rPr lang="en-US" b="1" dirty="0" smtClean="0"/>
              <a:t> primary and secondary education (97%).  </a:t>
            </a:r>
          </a:p>
          <a:p>
            <a:pPr lvl="1" algn="just" eaLnBrk="1" hangingPunct="1">
              <a:buFontTx/>
              <a:buChar char="•"/>
            </a:pPr>
            <a:r>
              <a:rPr lang="en-US" dirty="0" smtClean="0"/>
              <a:t>Cost to attend primary schools: SGD132 per year = USD 103</a:t>
            </a:r>
          </a:p>
          <a:p>
            <a:pPr lvl="1" algn="just" eaLnBrk="1" hangingPunct="1">
              <a:buFontTx/>
              <a:buChar char="•"/>
            </a:pPr>
            <a:r>
              <a:rPr lang="en-US" dirty="0" smtClean="0"/>
              <a:t>Cost to attend secondary schools: SGD 252 per year = USD 197</a:t>
            </a:r>
          </a:p>
          <a:p>
            <a:pPr algn="just" eaLnBrk="1" hangingPunct="1"/>
            <a:endParaRPr lang="en-US" dirty="0" smtClean="0"/>
          </a:p>
          <a:p>
            <a:pPr algn="just" eaLnBrk="1" hangingPunct="1"/>
            <a:r>
              <a:rPr lang="en-US" dirty="0" smtClean="0"/>
              <a:t>We also provide all Singaporeans with </a:t>
            </a:r>
            <a:r>
              <a:rPr lang="en-US" dirty="0" err="1" smtClean="0"/>
              <a:t>Edusave</a:t>
            </a:r>
            <a:r>
              <a:rPr lang="en-US" dirty="0" smtClean="0"/>
              <a:t> funding, started in 1991</a:t>
            </a:r>
          </a:p>
          <a:p>
            <a:pPr lvl="1" algn="just" eaLnBrk="1" hangingPunct="1">
              <a:buFontTx/>
              <a:buChar char="•"/>
            </a:pPr>
            <a:r>
              <a:rPr lang="en-US" dirty="0" smtClean="0"/>
              <a:t>Provides students and schools with funds to pay for enrichment </a:t>
            </a:r>
            <a:r>
              <a:rPr lang="en-US" dirty="0" err="1" smtClean="0"/>
              <a:t>programmes</a:t>
            </a:r>
            <a:r>
              <a:rPr lang="en-US" dirty="0" smtClean="0"/>
              <a:t> or to purchase additional resources - $200 per year at primary level, $240 a year at secondary level</a:t>
            </a:r>
          </a:p>
          <a:p>
            <a:pPr lvl="1" algn="just" eaLnBrk="1" hangingPunct="1">
              <a:buFontTx/>
              <a:buChar char="•"/>
            </a:pPr>
            <a:r>
              <a:rPr lang="en-US" dirty="0" smtClean="0"/>
              <a:t>Also encompasses awards to students who perform well or who make good progress in their academic and non-academic work</a:t>
            </a:r>
          </a:p>
          <a:p>
            <a:pPr lvl="1" algn="just" eaLnBrk="1" hangingPunct="1">
              <a:buFontTx/>
              <a:buChar char="•"/>
            </a:pPr>
            <a:r>
              <a:rPr lang="en-US" dirty="0" smtClean="0"/>
              <a:t>And scholarships for outstanding students to attend our Independent schools</a:t>
            </a:r>
          </a:p>
          <a:p>
            <a:pPr algn="just" eaLnBrk="1" hangingPunct="1"/>
            <a:endParaRPr lang="en-US" dirty="0" smtClean="0"/>
          </a:p>
          <a:p>
            <a:pPr algn="just" eaLnBrk="1" hangingPunct="1"/>
            <a:r>
              <a:rPr lang="en-US" dirty="0" smtClean="0"/>
              <a:t>For needy students, we provide:</a:t>
            </a:r>
          </a:p>
          <a:p>
            <a:pPr lvl="1" algn="just" eaLnBrk="1" hangingPunct="1">
              <a:buFontTx/>
              <a:buChar char="•"/>
            </a:pPr>
            <a:r>
              <a:rPr lang="en-US" dirty="0" smtClean="0"/>
              <a:t>Financial assistance schemes that h</a:t>
            </a:r>
            <a:r>
              <a:rPr lang="en-GB" dirty="0" err="1" smtClean="0"/>
              <a:t>elps</a:t>
            </a:r>
            <a:r>
              <a:rPr lang="en-GB" dirty="0" smtClean="0"/>
              <a:t> needy students cover a range of school essentials</a:t>
            </a:r>
          </a:p>
          <a:p>
            <a:pPr lvl="1" algn="just" eaLnBrk="1" hangingPunct="1">
              <a:buFontTx/>
              <a:buChar char="•"/>
            </a:pPr>
            <a:r>
              <a:rPr lang="en-US" dirty="0" smtClean="0"/>
              <a:t>Opportunity Fund that allows schools to subsidize the cost of enrichment </a:t>
            </a:r>
            <a:r>
              <a:rPr lang="en-US" dirty="0" err="1" smtClean="0"/>
              <a:t>programmes</a:t>
            </a:r>
            <a:r>
              <a:rPr lang="en-US" dirty="0" smtClean="0"/>
              <a:t> for students from lower income households</a:t>
            </a:r>
          </a:p>
          <a:p>
            <a:pPr algn="just" eaLnBrk="1" hangingPunct="1"/>
            <a:endParaRPr lang="en-US" dirty="0" smtClean="0"/>
          </a:p>
          <a:p>
            <a:pPr algn="just" eaLnBrk="1" hangingPunct="1"/>
            <a:endParaRPr lang="en-US" dirty="0" smtClean="0"/>
          </a:p>
          <a:p>
            <a:pPr algn="just"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lang="en-US" smtClean="0"/>
              <a:t>Last but not least, we are enhancing our partnerships with parents and the community.  </a:t>
            </a:r>
            <a:r>
              <a:rPr lang="en-SG" smtClean="0"/>
              <a:t>We recognise the critical role they play in the education of our children – for many teachable moments occur outside of the classroom and “it takes a village to raise a child”.</a:t>
            </a:r>
          </a:p>
          <a:p>
            <a:endParaRPr lang="en-SG" smtClean="0"/>
          </a:p>
          <a:p>
            <a:pPr>
              <a:buFont typeface="Calibri" pitchFamily="34" charset="0"/>
              <a:buNone/>
            </a:pPr>
            <a:r>
              <a:rPr lang="en-SG" smtClean="0"/>
              <a:t>We seek to strengthen these partnerships by: (a) Building a stronger sense of shared responsibility between parents, school, teachers and society for the education of our children, and (b) Fostering a greater clarity of and respect for each of these roles.  </a:t>
            </a:r>
          </a:p>
          <a:p>
            <a:pPr>
              <a:buFont typeface="Calibri" pitchFamily="34" charset="0"/>
              <a:buNone/>
            </a:pPr>
            <a:endParaRPr lang="en-US" smtClean="0"/>
          </a:p>
          <a:p>
            <a:pPr>
              <a:buFont typeface="Calibri" pitchFamily="34" charset="0"/>
              <a:buNone/>
            </a:pPr>
            <a:r>
              <a:rPr lang="en-US" smtClean="0">
                <a:sym typeface="Wingdings" pitchFamily="2" charset="2"/>
              </a:rPr>
              <a:t>We have been and will continue to engage parents through COMPASS </a:t>
            </a:r>
            <a:r>
              <a:rPr lang="en-SG" smtClean="0"/>
              <a:t>(COMmunity and PArents in Support of Schools) </a:t>
            </a:r>
            <a:r>
              <a:rPr lang="en-US" smtClean="0">
                <a:sym typeface="Wingdings" pitchFamily="2" charset="2"/>
              </a:rPr>
              <a:t>– a network established to advise MOE on ways to strengthen and promote home-school-community collaborations and which draws its members from various stakeholders representing parents, self-help groups, alumni and the business community.  </a:t>
            </a:r>
            <a:endParaRPr lang="en-SG" smtClean="0"/>
          </a:p>
          <a:p>
            <a:endParaRPr lang="en-SG" smtClean="0"/>
          </a:p>
          <a:p>
            <a:r>
              <a:rPr lang="en-SG" smtClean="0"/>
              <a:t>To bring sharper focus on strengthening partnerships, we have set up a new Partnerships in Education Office (PEO).  Set up in 2011, it will spearhead initiatives to engage the public constructively on education issues and support the work of COMPASS.  In 2012, MOE provided all schools with a Parent Support Group (PSG) Fund, which is a seed funding of $2,500, for innovative efforts at engaging parents via outreach programmes and parent-child bonding events. </a:t>
            </a:r>
          </a:p>
          <a:p>
            <a:pPr>
              <a:buFont typeface="Calibri" pitchFamily="34" charset="0"/>
              <a:buNone/>
            </a:pPr>
            <a:endParaRPr lang="en-US" smtClean="0"/>
          </a:p>
        </p:txBody>
      </p:sp>
      <p:sp>
        <p:nvSpPr>
          <p:cNvPr id="151556" name="Slide Number Placeholder 3"/>
          <p:cNvSpPr>
            <a:spLocks noGrp="1"/>
          </p:cNvSpPr>
          <p:nvPr>
            <p:ph type="sldNum" sz="quarter" idx="5"/>
          </p:nvPr>
        </p:nvSpPr>
        <p:spPr>
          <a:noFill/>
        </p:spPr>
        <p:txBody>
          <a:bodyPr/>
          <a:lstStyle/>
          <a:p>
            <a:fld id="{401A6043-5A25-462F-B224-E74860AFA8D4}"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algn="just"/>
            <a:endParaRPr lang="zh-CN" altLang="en-US" sz="1600" smtClean="0"/>
          </a:p>
        </p:txBody>
      </p:sp>
      <p:sp>
        <p:nvSpPr>
          <p:cNvPr id="152580" name="Slide Number Placeholder 3"/>
          <p:cNvSpPr>
            <a:spLocks noGrp="1"/>
          </p:cNvSpPr>
          <p:nvPr>
            <p:ph type="sldNum" sz="quarter" idx="5"/>
          </p:nvPr>
        </p:nvSpPr>
        <p:spPr>
          <a:noFill/>
        </p:spPr>
        <p:txBody>
          <a:bodyPr/>
          <a:lstStyle/>
          <a:p>
            <a:pPr defTabSz="968375"/>
            <a:fld id="{023A34D0-812C-4090-82D3-0486F482C6FD}" type="slidenum">
              <a:rPr lang="en-US"/>
              <a:pPr defTabSz="968375"/>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5226DCA-4F08-4155-845A-A1EA716A6168}" type="slidenum">
              <a:rPr lang="en-US" smtClean="0"/>
              <a:pPr/>
              <a:t>2</a:t>
            </a:fld>
            <a:endParaRPr lang="en-US" smtClean="0"/>
          </a:p>
        </p:txBody>
      </p:sp>
      <p:sp>
        <p:nvSpPr>
          <p:cNvPr id="130051" name="Rectangle 2"/>
          <p:cNvSpPr>
            <a:spLocks noGrp="1" noRot="1" noChangeAspect="1" noChangeArrowheads="1" noTextEdit="1"/>
          </p:cNvSpPr>
          <p:nvPr>
            <p:ph type="sldImg"/>
          </p:nvPr>
        </p:nvSpPr>
        <p:spPr>
          <a:xfrm>
            <a:off x="938213" y="454025"/>
            <a:ext cx="4937125" cy="3703638"/>
          </a:xfrm>
          <a:ln/>
        </p:spPr>
      </p:sp>
      <p:sp>
        <p:nvSpPr>
          <p:cNvPr id="130052" name="Rectangle 3"/>
          <p:cNvSpPr>
            <a:spLocks noGrp="1" noChangeArrowheads="1"/>
          </p:cNvSpPr>
          <p:nvPr>
            <p:ph type="body" idx="1"/>
          </p:nvPr>
        </p:nvSpPr>
        <p:spPr>
          <a:xfrm>
            <a:off x="654985" y="4243250"/>
            <a:ext cx="5363790" cy="5002431"/>
          </a:xfrm>
          <a:noFill/>
          <a:ln/>
        </p:spPr>
        <p:txBody>
          <a:bodyPr/>
          <a:lstStyle/>
          <a:p>
            <a:pPr marL="247650" marR="0" indent="-247650" algn="just" defTabSz="914400" rtl="0" eaLnBrk="1" fontAlgn="base" latinLnBrk="0" hangingPunct="1">
              <a:lnSpc>
                <a:spcPct val="100000"/>
              </a:lnSpc>
              <a:spcBef>
                <a:spcPct val="0"/>
              </a:spcBef>
              <a:spcAft>
                <a:spcPct val="0"/>
              </a:spcAft>
              <a:buClrTx/>
              <a:buSzTx/>
              <a:buFontTx/>
              <a:buChar char="•"/>
              <a:tabLst/>
              <a:defRPr/>
            </a:pPr>
            <a:r>
              <a:rPr lang="en-GB" sz="1200" kern="1200" dirty="0" smtClean="0">
                <a:solidFill>
                  <a:schemeClr val="tx1"/>
                </a:solidFill>
                <a:latin typeface="Arial" pitchFamily="34" charset="0"/>
                <a:ea typeface="+mn-ea"/>
                <a:cs typeface="+mn-cs"/>
              </a:rPr>
              <a:t>Singapore is a multi-racial, independent city state with a current</a:t>
            </a:r>
            <a:r>
              <a:rPr lang="en-GB" sz="1200" kern="1200" baseline="0" dirty="0" smtClean="0">
                <a:solidFill>
                  <a:schemeClr val="tx1"/>
                </a:solidFill>
                <a:latin typeface="Arial" pitchFamily="34" charset="0"/>
                <a:ea typeface="+mn-ea"/>
                <a:cs typeface="+mn-cs"/>
              </a:rPr>
              <a:t> population of 5.31 million.  To</a:t>
            </a:r>
            <a:r>
              <a:rPr lang="en-GB" sz="1200" kern="1200" dirty="0" smtClean="0">
                <a:solidFill>
                  <a:schemeClr val="tx1"/>
                </a:solidFill>
                <a:latin typeface="Arial" pitchFamily="34" charset="0"/>
                <a:ea typeface="+mn-ea"/>
                <a:cs typeface="+mn-cs"/>
              </a:rPr>
              <a:t> give you a quick sense of our education</a:t>
            </a:r>
            <a:r>
              <a:rPr lang="en-GB" sz="1200" kern="1200" baseline="0" dirty="0" smtClean="0">
                <a:solidFill>
                  <a:schemeClr val="tx1"/>
                </a:solidFill>
                <a:latin typeface="Arial" pitchFamily="34" charset="0"/>
                <a:ea typeface="+mn-ea"/>
                <a:cs typeface="+mn-cs"/>
              </a:rPr>
              <a:t> system, allow me to </a:t>
            </a:r>
            <a:r>
              <a:rPr lang="en-US" dirty="0" smtClean="0"/>
              <a:t>highlight some key facts and figures:</a:t>
            </a:r>
          </a:p>
          <a:p>
            <a:pPr marL="247650" marR="0" indent="-247650" algn="just" defTabSz="914400" rtl="0" eaLnBrk="1" fontAlgn="base" latinLnBrk="0" hangingPunct="1">
              <a:lnSpc>
                <a:spcPct val="100000"/>
              </a:lnSpc>
              <a:spcBef>
                <a:spcPct val="0"/>
              </a:spcBef>
              <a:spcAft>
                <a:spcPct val="0"/>
              </a:spcAft>
              <a:buClrTx/>
              <a:buSzTx/>
              <a:buFontTx/>
              <a:buNone/>
              <a:tabLst/>
              <a:defRPr/>
            </a:pPr>
            <a:endParaRPr lang="en-US" dirty="0" smtClean="0"/>
          </a:p>
          <a:p>
            <a:pPr marL="247650" indent="-247650" algn="just" eaLnBrk="1" hangingPunct="1">
              <a:spcBef>
                <a:spcPct val="0"/>
              </a:spcBef>
              <a:buFontTx/>
              <a:buChar char="•"/>
            </a:pPr>
            <a:r>
              <a:rPr lang="en-US" dirty="0" smtClean="0"/>
              <a:t>Our 2012 education budget is S$10.6 billion (about 3.0% of our GDP) [or about US$8.8 billion]</a:t>
            </a:r>
          </a:p>
          <a:p>
            <a:pPr marL="247650" indent="-247650" algn="just" eaLnBrk="1" hangingPunct="1">
              <a:spcBef>
                <a:spcPct val="0"/>
              </a:spcBef>
              <a:buFontTx/>
              <a:buNone/>
            </a:pPr>
            <a:endParaRPr lang="en-US" dirty="0" smtClean="0"/>
          </a:p>
          <a:p>
            <a:pPr marL="247650" indent="-247650" algn="just" eaLnBrk="1" hangingPunct="1">
              <a:spcBef>
                <a:spcPct val="0"/>
              </a:spcBef>
              <a:buFontTx/>
              <a:buChar char="•"/>
            </a:pPr>
            <a:r>
              <a:rPr lang="en-US" dirty="0" smtClean="0"/>
              <a:t>We have 356 schools – comprising of </a:t>
            </a:r>
            <a:r>
              <a:rPr lang="en-GB" sz="1200" kern="1200" dirty="0" smtClean="0">
                <a:solidFill>
                  <a:schemeClr val="tx1"/>
                </a:solidFill>
                <a:latin typeface="Arial" pitchFamily="34" charset="0"/>
                <a:ea typeface="+mn-ea"/>
                <a:cs typeface="+mn-cs"/>
              </a:rPr>
              <a:t>174 primary schools, 154 secondary</a:t>
            </a:r>
            <a:r>
              <a:rPr lang="en-GB" sz="1200" kern="1200" baseline="0" dirty="0" smtClean="0">
                <a:solidFill>
                  <a:schemeClr val="tx1"/>
                </a:solidFill>
                <a:latin typeface="Arial" pitchFamily="34" charset="0"/>
                <a:ea typeface="+mn-ea"/>
                <a:cs typeface="+mn-cs"/>
              </a:rPr>
              <a:t> schools, 15 </a:t>
            </a:r>
            <a:r>
              <a:rPr lang="en-GB" sz="1200" kern="1200" dirty="0" smtClean="0">
                <a:solidFill>
                  <a:schemeClr val="tx1"/>
                </a:solidFill>
                <a:latin typeface="Arial" pitchFamily="34" charset="0"/>
                <a:ea typeface="+mn-ea"/>
                <a:cs typeface="+mn-cs"/>
              </a:rPr>
              <a:t>Mixed Level schools and</a:t>
            </a:r>
            <a:r>
              <a:rPr lang="en-GB" sz="1200" kern="1200" baseline="0" dirty="0" smtClean="0">
                <a:solidFill>
                  <a:schemeClr val="tx1"/>
                </a:solidFill>
                <a:latin typeface="Arial" pitchFamily="34" charset="0"/>
                <a:ea typeface="+mn-ea"/>
                <a:cs typeface="+mn-cs"/>
              </a:rPr>
              <a:t> 13 </a:t>
            </a:r>
            <a:r>
              <a:rPr lang="en-GB" sz="1200" kern="1200" dirty="0" smtClean="0">
                <a:solidFill>
                  <a:schemeClr val="tx1"/>
                </a:solidFill>
                <a:latin typeface="Arial" pitchFamily="34" charset="0"/>
                <a:ea typeface="+mn-ea"/>
                <a:cs typeface="+mn-cs"/>
              </a:rPr>
              <a:t>JC/Centralised Institute.</a:t>
            </a:r>
            <a:endParaRPr lang="en-US" dirty="0" smtClean="0"/>
          </a:p>
          <a:p>
            <a:pPr marL="247650" indent="-247650" algn="just" eaLnBrk="1" hangingPunct="1">
              <a:spcBef>
                <a:spcPct val="0"/>
              </a:spcBef>
              <a:buFontTx/>
              <a:buChar char="•"/>
            </a:pPr>
            <a:endParaRPr lang="en-US" dirty="0" smtClean="0"/>
          </a:p>
          <a:p>
            <a:pPr marL="247650" indent="-247650" algn="just" eaLnBrk="1" hangingPunct="1">
              <a:spcBef>
                <a:spcPct val="0"/>
              </a:spcBef>
              <a:buFontTx/>
              <a:buChar char="•"/>
            </a:pPr>
            <a:r>
              <a:rPr lang="en-US" dirty="0" smtClean="0"/>
              <a:t>Our post-secondary education institutions, namely Polytechnics, Institute of Technical Education and Autonomous Universities enroll around 161,000 students, supported by 11,000 teaching and 13,500 non-teaching staff (Note: figures do</a:t>
            </a:r>
            <a:r>
              <a:rPr lang="en-US" baseline="0" dirty="0" smtClean="0"/>
              <a:t> not yet include SIT and </a:t>
            </a:r>
            <a:r>
              <a:rPr lang="en-US" baseline="0" dirty="0" err="1" smtClean="0"/>
              <a:t>UniSIM</a:t>
            </a:r>
            <a:r>
              <a:rPr lang="en-US" baseline="0" dirty="0" smtClean="0"/>
              <a:t>)</a:t>
            </a:r>
            <a:endParaRPr lang="en-US" dirty="0" smtClean="0"/>
          </a:p>
          <a:p>
            <a:pPr marL="247650" indent="-247650" algn="just" eaLnBrk="1" hangingPunct="1">
              <a:spcBef>
                <a:spcPct val="0"/>
              </a:spcBef>
              <a:buFontTx/>
              <a:buNone/>
            </a:pPr>
            <a:endParaRPr lang="en-SG" sz="1200" kern="1200" baseline="0" dirty="0" smtClean="0">
              <a:solidFill>
                <a:schemeClr val="tx1"/>
              </a:solidFill>
              <a:latin typeface="Arial"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1A51F54B-F8EF-4E29-B232-A94A72B898CF}" type="slidenum">
              <a:rPr lang="en-US"/>
              <a:pPr/>
              <a:t>20</a:t>
            </a:fld>
            <a:endParaRPr lang="en-US"/>
          </a:p>
        </p:txBody>
      </p:sp>
      <p:sp>
        <p:nvSpPr>
          <p:cNvPr id="153603" name="Rectangle 2"/>
          <p:cNvSpPr>
            <a:spLocks noGrp="1" noRot="1" noChangeAspect="1" noChangeArrowheads="1" noTextEdit="1"/>
          </p:cNvSpPr>
          <p:nvPr>
            <p:ph type="sldImg"/>
          </p:nvPr>
        </p:nvSpPr>
        <p:spPr>
          <a:xfrm>
            <a:off x="935038" y="742950"/>
            <a:ext cx="4929187" cy="3698875"/>
          </a:xfrm>
          <a:ln/>
        </p:spPr>
      </p:sp>
      <p:sp>
        <p:nvSpPr>
          <p:cNvPr id="153604" name="Rectangle 3"/>
          <p:cNvSpPr>
            <a:spLocks noGrp="1" noChangeArrowheads="1"/>
          </p:cNvSpPr>
          <p:nvPr>
            <p:ph type="body" idx="1"/>
          </p:nvPr>
        </p:nvSpPr>
        <p:spPr>
          <a:xfrm>
            <a:off x="445508" y="4556719"/>
            <a:ext cx="5829950" cy="4444066"/>
          </a:xfrm>
          <a:noFill/>
          <a:ln/>
        </p:spPr>
        <p:txBody>
          <a:bodyPr/>
          <a:lstStyle/>
          <a:p>
            <a:pPr algn="just" eaLnBrk="1" hangingPunct="1">
              <a:lnSpc>
                <a:spcPct val="80000"/>
              </a:lnSpc>
            </a:pPr>
            <a:r>
              <a:rPr lang="en-US" sz="900" dirty="0" smtClean="0"/>
              <a:t>With the introduction of recent initiatives, we will require more resources as well as professional competence among teachers. </a:t>
            </a:r>
            <a:r>
              <a:rPr lang="en-GB" sz="900" dirty="0" smtClean="0"/>
              <a:t>We will continue to invest in our teachers, as they are the frontline of our delivery of education. </a:t>
            </a:r>
            <a:endParaRPr lang="en-US" sz="900" dirty="0" smtClean="0"/>
          </a:p>
          <a:p>
            <a:pPr algn="just" eaLnBrk="1" hangingPunct="1">
              <a:lnSpc>
                <a:spcPct val="80000"/>
              </a:lnSpc>
            </a:pPr>
            <a:endParaRPr lang="en-US" sz="900" dirty="0" smtClean="0"/>
          </a:p>
          <a:p>
            <a:pPr eaLnBrk="1" hangingPunct="1">
              <a:lnSpc>
                <a:spcPct val="80000"/>
              </a:lnSpc>
            </a:pPr>
            <a:r>
              <a:rPr lang="en-US" sz="900" dirty="0" smtClean="0"/>
              <a:t>First, we work to ensure that teaching is an attractive job. </a:t>
            </a:r>
          </a:p>
          <a:p>
            <a:pPr eaLnBrk="1" hangingPunct="1">
              <a:lnSpc>
                <a:spcPct val="80000"/>
              </a:lnSpc>
            </a:pPr>
            <a:endParaRPr lang="en-US" sz="900" dirty="0" smtClean="0"/>
          </a:p>
          <a:p>
            <a:pPr algn="just" eaLnBrk="1" hangingPunct="1">
              <a:lnSpc>
                <a:spcPct val="80000"/>
              </a:lnSpc>
            </a:pPr>
            <a:r>
              <a:rPr lang="en-US" sz="900" dirty="0" smtClean="0"/>
              <a:t>We pay our teachers salaries that are comparable to what they would otherwise get in other jobs in the market.</a:t>
            </a:r>
          </a:p>
          <a:p>
            <a:pPr eaLnBrk="1" hangingPunct="1">
              <a:lnSpc>
                <a:spcPct val="80000"/>
              </a:lnSpc>
            </a:pPr>
            <a:endParaRPr lang="en-GB" sz="900" dirty="0" smtClean="0"/>
          </a:p>
          <a:p>
            <a:pPr eaLnBrk="1" hangingPunct="1">
              <a:lnSpc>
                <a:spcPct val="80000"/>
              </a:lnSpc>
            </a:pPr>
            <a:r>
              <a:rPr lang="en-GB" sz="900" dirty="0" smtClean="0"/>
              <a:t>We recently developed a “TEACH” framework to develop our teachers holistically to better fulfil their mission effectively, while motivating and renewing their passion for teaching.  At its core is strengthening teachers’ professionalism and excellence by improving engagement, fostering a teacher-led culture of professional excellence, providing strong support for upgrading, and helping teachers achieve better work-life balance. </a:t>
            </a:r>
          </a:p>
          <a:p>
            <a:pPr eaLnBrk="1" hangingPunct="1">
              <a:lnSpc>
                <a:spcPct val="80000"/>
              </a:lnSpc>
            </a:pPr>
            <a:endParaRPr lang="en-US" sz="800" dirty="0" smtClean="0"/>
          </a:p>
          <a:p>
            <a:pPr lvl="1" eaLnBrk="1" hangingPunct="1">
              <a:lnSpc>
                <a:spcPct val="80000"/>
              </a:lnSpc>
            </a:pPr>
            <a:r>
              <a:rPr lang="en-GB" sz="800" i="1" dirty="0" smtClean="0"/>
              <a:t>[</a:t>
            </a:r>
            <a:r>
              <a:rPr lang="en-GB" sz="800" b="1" i="1" u="sng" dirty="0" smtClean="0"/>
              <a:t>TEACH</a:t>
            </a:r>
            <a:r>
              <a:rPr lang="en-GB" sz="800" i="1" dirty="0" smtClean="0"/>
              <a:t> stands for </a:t>
            </a:r>
            <a:r>
              <a:rPr lang="en-GB" sz="800" b="1" i="1" u="sng" dirty="0" smtClean="0"/>
              <a:t>T</a:t>
            </a:r>
            <a:r>
              <a:rPr lang="en-GB" sz="800" i="1" dirty="0" smtClean="0"/>
              <a:t>eacher–professionalism based on a self-led culture of professional development; better </a:t>
            </a:r>
            <a:r>
              <a:rPr lang="en-GB" sz="800" b="1" i="1" u="sng" dirty="0" smtClean="0"/>
              <a:t>E</a:t>
            </a:r>
            <a:r>
              <a:rPr lang="en-GB" sz="800" i="1" dirty="0" smtClean="0"/>
              <a:t>ngagement by strengthening feedback loops and communication channels with teachers; better alignment with teachers’ </a:t>
            </a:r>
            <a:r>
              <a:rPr lang="en-GB" sz="800" b="1" i="1" u="sng" dirty="0" smtClean="0"/>
              <a:t>A</a:t>
            </a:r>
            <a:r>
              <a:rPr lang="en-GB" sz="800" i="1" dirty="0" smtClean="0"/>
              <a:t>spirations by providing opportunities for academic upgrading; enhancing their </a:t>
            </a:r>
            <a:r>
              <a:rPr lang="en-GB" sz="800" b="1" i="1" u="sng" dirty="0" smtClean="0"/>
              <a:t>C</a:t>
            </a:r>
            <a:r>
              <a:rPr lang="en-GB" sz="800" i="1" dirty="0" smtClean="0"/>
              <a:t>areer advancement options by providing more leadership positions in schools; and providing work-life </a:t>
            </a:r>
            <a:r>
              <a:rPr lang="en-GB" sz="800" b="1" i="1" u="sng" dirty="0" smtClean="0"/>
              <a:t>H</a:t>
            </a:r>
            <a:r>
              <a:rPr lang="en-GB" sz="800" i="1" dirty="0" smtClean="0"/>
              <a:t>armony to retain good teachers.]</a:t>
            </a:r>
          </a:p>
          <a:p>
            <a:pPr eaLnBrk="1" hangingPunct="1">
              <a:lnSpc>
                <a:spcPct val="80000"/>
              </a:lnSpc>
            </a:pPr>
            <a:endParaRPr lang="en-US" sz="900" dirty="0" smtClean="0"/>
          </a:p>
          <a:p>
            <a:pPr algn="just" eaLnBrk="1" hangingPunct="1">
              <a:lnSpc>
                <a:spcPct val="80000"/>
              </a:lnSpc>
            </a:pPr>
            <a:r>
              <a:rPr lang="en-US" sz="900" dirty="0" smtClean="0"/>
              <a:t>As we expand our teaching force, we will also provide greater career progression opportunities.  Teachers can </a:t>
            </a:r>
            <a:r>
              <a:rPr lang="en-US" sz="900" dirty="0" err="1" smtClean="0"/>
              <a:t>specialise</a:t>
            </a:r>
            <a:r>
              <a:rPr lang="en-US" sz="900" dirty="0" smtClean="0"/>
              <a:t> in any of three</a:t>
            </a:r>
            <a:r>
              <a:rPr lang="en-US" sz="900" baseline="0" dirty="0" smtClean="0"/>
              <a:t> following </a:t>
            </a:r>
            <a:r>
              <a:rPr lang="en-US" sz="900" dirty="0" smtClean="0"/>
              <a:t> tracks: leadership, specialist, and teaching track.  Those on the teaching track, for instance, can aspire to become pedagogical leaders, such as Lead Teachers in schools, or even the Principal Master Teacher, which is the apex appointment on the Teaching Track.</a:t>
            </a:r>
          </a:p>
          <a:p>
            <a:pPr algn="just" eaLnBrk="1" hangingPunct="1">
              <a:lnSpc>
                <a:spcPct val="80000"/>
              </a:lnSpc>
            </a:pPr>
            <a:endParaRPr lang="en-US" sz="1000" dirty="0" smtClean="0"/>
          </a:p>
          <a:p>
            <a:pPr eaLnBrk="1" hangingPunct="1">
              <a:lnSpc>
                <a:spcPct val="80000"/>
              </a:lnSpc>
            </a:pPr>
            <a:r>
              <a:rPr lang="en-US" sz="900" dirty="0" smtClean="0"/>
              <a:t>We emphasize on leadership and professional development.  High potential individuals are sent to attend milestone </a:t>
            </a:r>
            <a:r>
              <a:rPr lang="en-US" sz="900" dirty="0" err="1" smtClean="0"/>
              <a:t>programmes</a:t>
            </a:r>
            <a:r>
              <a:rPr lang="en-US" sz="900" dirty="0" smtClean="0"/>
              <a:t>, such as those that prepare them for </a:t>
            </a:r>
            <a:r>
              <a:rPr lang="en-US" sz="900" dirty="0" err="1" smtClean="0"/>
              <a:t>principalship</a:t>
            </a:r>
            <a:r>
              <a:rPr lang="en-US" sz="900" dirty="0" smtClean="0"/>
              <a:t> in schools.  [Milestone </a:t>
            </a:r>
            <a:r>
              <a:rPr lang="en-US" sz="900" dirty="0" err="1" smtClean="0"/>
              <a:t>programmes</a:t>
            </a:r>
            <a:r>
              <a:rPr lang="en-US" sz="900" dirty="0" smtClean="0"/>
              <a:t> for high potential individuals, including postings at MOE HQ.  Candidates slated for </a:t>
            </a:r>
            <a:r>
              <a:rPr lang="en-US" sz="900" dirty="0" err="1" smtClean="0"/>
              <a:t>principalship</a:t>
            </a:r>
            <a:r>
              <a:rPr lang="en-US" sz="900" dirty="0" smtClean="0"/>
              <a:t> are required to enroll in a 6-months full-time LEP (Leaders in Education Programme) conducted by NIE, which aims to </a:t>
            </a:r>
            <a:r>
              <a:rPr lang="en-GB" altLang="zh-CN" sz="900" dirty="0" smtClean="0"/>
              <a:t>produce independent, innovative leaders with a specialisation in the field of education.]</a:t>
            </a:r>
          </a:p>
          <a:p>
            <a:pPr algn="just" eaLnBrk="1" hangingPunct="1">
              <a:lnSpc>
                <a:spcPct val="80000"/>
              </a:lnSpc>
            </a:pPr>
            <a:endParaRPr lang="en-US" sz="1000" dirty="0" smtClean="0"/>
          </a:p>
          <a:p>
            <a:pPr algn="just" eaLnBrk="1" hangingPunct="1">
              <a:lnSpc>
                <a:spcPct val="80000"/>
              </a:lnSpc>
            </a:pPr>
            <a:r>
              <a:rPr lang="en-US" sz="900" dirty="0" smtClean="0"/>
              <a:t>We also want to enhance the professional capacity of our teachers. To nurture a teacher-driven culture of professional excellence, MOE will support all schools in establishing themselves as Professional Learning Communities, which will serve as platforms to generate new ideas and facilitate practitioner-oriented learning. </a:t>
            </a:r>
          </a:p>
          <a:p>
            <a:pPr algn="just" eaLnBrk="1" hangingPunct="1">
              <a:lnSpc>
                <a:spcPct val="80000"/>
              </a:lnSpc>
            </a:pPr>
            <a:endParaRPr lang="en-US" sz="900" dirty="0" smtClean="0"/>
          </a:p>
          <a:p>
            <a:pPr algn="just" eaLnBrk="1" hangingPunct="1">
              <a:lnSpc>
                <a:spcPct val="80000"/>
              </a:lnSpc>
            </a:pPr>
            <a:r>
              <a:rPr lang="en-SG" sz="900" b="1" dirty="0" smtClean="0"/>
              <a:t>Note:</a:t>
            </a:r>
            <a:r>
              <a:rPr lang="en-SG" sz="900" b="1" baseline="0" dirty="0" smtClean="0"/>
              <a:t> The Sept 2007 </a:t>
            </a:r>
            <a:r>
              <a:rPr lang="en-SG" sz="900" b="1" dirty="0" smtClean="0"/>
              <a:t>McKinsey report </a:t>
            </a:r>
            <a:r>
              <a:rPr lang="en-SG" sz="900" i="1" dirty="0" smtClean="0"/>
              <a:t>on How the world’s best performing school systems come out on top</a:t>
            </a:r>
            <a:r>
              <a:rPr lang="en-SG" sz="900" dirty="0" smtClean="0"/>
              <a:t> concluded: </a:t>
            </a:r>
          </a:p>
          <a:p>
            <a:pPr algn="just" eaLnBrk="1" hangingPunct="1">
              <a:lnSpc>
                <a:spcPct val="80000"/>
              </a:lnSpc>
            </a:pPr>
            <a:r>
              <a:rPr lang="en-SG" sz="900" dirty="0" smtClean="0"/>
              <a:t>“Above all, the top performing systems demonstrate that the </a:t>
            </a:r>
            <a:r>
              <a:rPr lang="en-SG" sz="900" b="1" dirty="0" smtClean="0"/>
              <a:t>quality of an education system depends ultimately on the quality of its teachers</a:t>
            </a:r>
            <a:r>
              <a:rPr lang="en-SG" sz="900" dirty="0" smtClean="0"/>
              <a:t>. School systems, from Seoul to Chicago, from London to New Zealand, and from Helsinki to Singapore, show that making teaching the preferred career choice depends less on high salaries or ‘culture’ than it does on a small set of simple but critical policy choices: developing strong processes for selecting and training teachers, paying good starting compensation, and carefully managing the status of the teaching profession.”</a:t>
            </a:r>
            <a:endParaRPr lang="en-US" sz="9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AA696E1-3D09-4C60-878B-BA644D2828E3}" type="slidenum">
              <a:rPr lang="en-US"/>
              <a:pPr/>
              <a:t>21</a:t>
            </a:fld>
            <a:endParaRPr lang="en-US"/>
          </a:p>
        </p:txBody>
      </p:sp>
      <p:sp>
        <p:nvSpPr>
          <p:cNvPr id="155651" name="Rectangle 2"/>
          <p:cNvSpPr>
            <a:spLocks noGrp="1" noRot="1" noChangeAspect="1" noChangeArrowheads="1" noTextEdit="1"/>
          </p:cNvSpPr>
          <p:nvPr>
            <p:ph type="sldImg"/>
          </p:nvPr>
        </p:nvSpPr>
        <p:spPr>
          <a:xfrm>
            <a:off x="935038" y="742950"/>
            <a:ext cx="4929187" cy="3698875"/>
          </a:xfrm>
          <a:ln/>
        </p:spPr>
      </p:sp>
      <p:sp>
        <p:nvSpPr>
          <p:cNvPr id="134148" name="Rectangle 3"/>
          <p:cNvSpPr>
            <a:spLocks noGrp="1" noChangeArrowheads="1"/>
          </p:cNvSpPr>
          <p:nvPr>
            <p:ph type="body" idx="1"/>
          </p:nvPr>
        </p:nvSpPr>
        <p:spPr>
          <a:xfrm>
            <a:off x="445508" y="4556719"/>
            <a:ext cx="5829950" cy="4444066"/>
          </a:xfrm>
          <a:ln/>
        </p:spPr>
        <p:txBody>
          <a:bodyPr/>
          <a:lstStyle/>
          <a:p>
            <a:pPr algn="just" eaLnBrk="1" hangingPunct="1">
              <a:lnSpc>
                <a:spcPct val="80000"/>
              </a:lnSpc>
            </a:pPr>
            <a:r>
              <a:rPr lang="en-GB" sz="1000" dirty="0" smtClean="0"/>
              <a:t>The</a:t>
            </a:r>
            <a:r>
              <a:rPr lang="en-GB" sz="1000" baseline="0" dirty="0" smtClean="0"/>
              <a:t> initiatives that we have put in place have thus </a:t>
            </a:r>
            <a:r>
              <a:rPr lang="en-GB" sz="1000" dirty="0" smtClean="0"/>
              <a:t>enabled us to select from the best: teachers are carefully selected from the </a:t>
            </a:r>
            <a:r>
              <a:rPr lang="en-GB" sz="1000" b="1" dirty="0" smtClean="0"/>
              <a:t>top 30% of each cohort</a:t>
            </a:r>
            <a:r>
              <a:rPr lang="en-GB" sz="1000" dirty="0" smtClean="0"/>
              <a:t>, and we are gradually moving towards all-graduate teacher recruitment by 2015.  </a:t>
            </a:r>
            <a:r>
              <a:rPr lang="en-US" sz="1000" dirty="0" smtClean="0"/>
              <a:t>Teachers can also look forward to being better supported as we recruit more Allied Educators, who can provide support in the areas of teaching and learning, special needs and school </a:t>
            </a:r>
            <a:r>
              <a:rPr lang="en-US" sz="1000" dirty="0" err="1" smtClean="0"/>
              <a:t>counselling</a:t>
            </a:r>
            <a:r>
              <a:rPr lang="en-US" sz="1000" dirty="0" smtClean="0"/>
              <a:t>. </a:t>
            </a:r>
          </a:p>
          <a:p>
            <a:pPr algn="just" eaLnBrk="1" hangingPunct="1">
              <a:lnSpc>
                <a:spcPct val="80000"/>
              </a:lnSpc>
            </a:pPr>
            <a:endParaRPr lang="en-US" sz="1000" dirty="0" smtClean="0"/>
          </a:p>
          <a:p>
            <a:pPr algn="just" eaLnBrk="1" hangingPunct="1">
              <a:lnSpc>
                <a:spcPct val="80000"/>
              </a:lnSpc>
            </a:pPr>
            <a:r>
              <a:rPr lang="en-US" sz="1000" dirty="0" smtClean="0"/>
              <a:t>All in all, this creates lower pupil-teacher ratios, which gives us the flexibility to do more, while continually training our teachers</a:t>
            </a:r>
          </a:p>
          <a:p>
            <a:pPr algn="just" eaLnBrk="1" hangingPunct="1">
              <a:lnSpc>
                <a:spcPct val="80000"/>
              </a:lnSpc>
            </a:pPr>
            <a:endParaRPr lang="en-US" sz="1000" dirty="0" smtClean="0"/>
          </a:p>
          <a:p>
            <a:pPr algn="just" eaLnBrk="1" hangingPunct="1">
              <a:lnSpc>
                <a:spcPct val="80000"/>
              </a:lnSpc>
            </a:pPr>
            <a:r>
              <a:rPr lang="en-SG" sz="1000" dirty="0" smtClean="0"/>
              <a:t>The Pupil-Teacher Ratio in secondary schools is expected to improve from 16:1 in 2009 to 13:1 by end 2015</a:t>
            </a:r>
            <a:endParaRPr lang="en-US" sz="1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GB" dirty="0" smtClean="0"/>
              <a:t>It is also</a:t>
            </a:r>
            <a:r>
              <a:rPr lang="en-GB" baseline="0" dirty="0" smtClean="0"/>
              <a:t> our priority to train and develop our teachers professionally.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We also want to enhance the professional capacity of our teachers. To nurture a teacher-driven culture of professional excellence, MOE will support all schools in establishing themselves as Professional Learning Communities, which will serve as platforms to generate new ideas and facilitate practitioner-oriented learning. </a:t>
            </a:r>
            <a:endParaRPr lang="en-GB" sz="1200" kern="1200" dirty="0" smtClean="0">
              <a:solidFill>
                <a:schemeClr val="tx1"/>
              </a:solidFill>
              <a:latin typeface="Arial" pitchFamily="34" charset="0"/>
              <a:ea typeface="+mn-ea"/>
              <a:cs typeface="+mn-cs"/>
            </a:endParaRPr>
          </a:p>
          <a:p>
            <a:endParaRPr lang="en-GB" b="1" dirty="0" smtClean="0"/>
          </a:p>
        </p:txBody>
      </p:sp>
      <p:sp>
        <p:nvSpPr>
          <p:cNvPr id="156676" name="Slide Number Placeholder 3"/>
          <p:cNvSpPr>
            <a:spLocks noGrp="1"/>
          </p:cNvSpPr>
          <p:nvPr>
            <p:ph type="sldNum" sz="quarter" idx="5"/>
          </p:nvPr>
        </p:nvSpPr>
        <p:spPr>
          <a:noFill/>
        </p:spPr>
        <p:txBody>
          <a:bodyPr/>
          <a:lstStyle/>
          <a:p>
            <a:fld id="{E255BAAA-5834-4BCF-941E-9717A4259CF8}"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D5A16A0A-5C0F-4B7D-B7DF-F4DAA25D147C}" type="slidenum">
              <a:rPr lang="en-US" smtClean="0"/>
              <a:pPr/>
              <a:t>23</a:t>
            </a:fld>
            <a:endParaRPr lang="en-US" smtClean="0"/>
          </a:p>
        </p:txBody>
      </p:sp>
      <p:sp>
        <p:nvSpPr>
          <p:cNvPr id="157699" name="Rectangle 2"/>
          <p:cNvSpPr>
            <a:spLocks noGrp="1" noRot="1" noChangeAspect="1" noChangeArrowheads="1" noTextEdit="1"/>
          </p:cNvSpPr>
          <p:nvPr>
            <p:ph type="sldImg"/>
          </p:nvPr>
        </p:nvSpPr>
        <p:spPr>
          <a:xfrm>
            <a:off x="933450" y="739775"/>
            <a:ext cx="4937125" cy="3703638"/>
          </a:xfrm>
          <a:ln/>
        </p:spPr>
      </p:sp>
      <p:sp>
        <p:nvSpPr>
          <p:cNvPr id="157700" name="Rectangle 3"/>
          <p:cNvSpPr>
            <a:spLocks noGrp="1" noChangeArrowheads="1"/>
          </p:cNvSpPr>
          <p:nvPr>
            <p:ph type="body" idx="1"/>
          </p:nvPr>
        </p:nvSpPr>
        <p:spPr>
          <a:xfrm>
            <a:off x="905767" y="4685697"/>
            <a:ext cx="4986142" cy="4448964"/>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Today’s presentation will bring</a:t>
            </a:r>
            <a:r>
              <a:rPr lang="en-GB" baseline="0" dirty="0" smtClean="0"/>
              <a:t> you through an overview of the evolution of our education system before looking at current trends in our education landscape.</a:t>
            </a:r>
          </a:p>
          <a:p>
            <a:endParaRPr lang="en-GB" baseline="0" dirty="0" smtClean="0"/>
          </a:p>
          <a:p>
            <a:r>
              <a:rPr lang="en-GB" baseline="0" dirty="0" smtClean="0"/>
              <a:t>We will touch on our vision of delivering a student-centric, values driven education as the way forward for us, look at how we grow a good teaching force and wrap up with information on our higher education sector.</a:t>
            </a:r>
            <a:endParaRPr lang="en-GB" dirty="0"/>
          </a:p>
        </p:txBody>
      </p:sp>
      <p:sp>
        <p:nvSpPr>
          <p:cNvPr id="4" name="Slide Number Placeholder 3"/>
          <p:cNvSpPr>
            <a:spLocks noGrp="1"/>
          </p:cNvSpPr>
          <p:nvPr>
            <p:ph type="sldNum" sz="quarter" idx="10"/>
          </p:nvPr>
        </p:nvSpPr>
        <p:spPr/>
        <p:txBody>
          <a:bodyPr/>
          <a:lstStyle/>
          <a:p>
            <a:pPr>
              <a:defRPr/>
            </a:pPr>
            <a:fld id="{F4B27C03-ABE4-4BE1-8933-07DD5228EA8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4B27C03-ABE4-4BE1-8933-07DD5228EA8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F33AA32-5039-4570-8639-73118D053E05}" type="slidenum">
              <a:rPr lang="en-US" smtClean="0">
                <a:solidFill>
                  <a:srgbClr val="000000"/>
                </a:solidFill>
              </a:rPr>
              <a:pPr/>
              <a:t>5</a:t>
            </a:fld>
            <a:endParaRPr lang="en-US" smtClean="0">
              <a:solidFill>
                <a:srgbClr val="000000"/>
              </a:solidFill>
            </a:endParaRPr>
          </a:p>
        </p:txBody>
      </p:sp>
      <p:sp>
        <p:nvSpPr>
          <p:cNvPr id="52227" name="Rectangle 7"/>
          <p:cNvSpPr txBox="1">
            <a:spLocks noGrp="1" noChangeArrowheads="1"/>
          </p:cNvSpPr>
          <p:nvPr/>
        </p:nvSpPr>
        <p:spPr bwMode="auto">
          <a:xfrm>
            <a:off x="3851276" y="9380065"/>
            <a:ext cx="2944813" cy="492607"/>
          </a:xfrm>
          <a:prstGeom prst="rect">
            <a:avLst/>
          </a:prstGeom>
          <a:noFill/>
          <a:ln w="9525">
            <a:noFill/>
            <a:miter lim="800000"/>
            <a:headEnd/>
            <a:tailEnd/>
          </a:ln>
        </p:spPr>
        <p:txBody>
          <a:bodyPr lIns="93572" tIns="46786" rIns="93572" bIns="46786" anchor="b"/>
          <a:lstStyle/>
          <a:p>
            <a:pPr algn="r" defTabSz="933450">
              <a:spcBef>
                <a:spcPct val="50000"/>
              </a:spcBef>
            </a:pPr>
            <a:fld id="{57595922-19A1-46FB-AF82-B0B9EE0E7430}" type="slidenum">
              <a:rPr lang="en-US" sz="1200">
                <a:solidFill>
                  <a:srgbClr val="000000"/>
                </a:solidFill>
              </a:rPr>
              <a:pPr algn="r" defTabSz="933450">
                <a:spcBef>
                  <a:spcPct val="50000"/>
                </a:spcBef>
              </a:pPr>
              <a:t>5</a:t>
            </a:fld>
            <a:endParaRPr lang="en-US" sz="1200">
              <a:solidFill>
                <a:srgbClr val="000000"/>
              </a:solidFill>
            </a:endParaRPr>
          </a:p>
        </p:txBody>
      </p:sp>
      <p:sp>
        <p:nvSpPr>
          <p:cNvPr id="52228" name="Slide Image Placeholder 1"/>
          <p:cNvSpPr>
            <a:spLocks noGrp="1" noRot="1" noChangeAspect="1" noTextEdit="1"/>
          </p:cNvSpPr>
          <p:nvPr>
            <p:ph type="sldImg"/>
          </p:nvPr>
        </p:nvSpPr>
        <p:spPr>
          <a:xfrm>
            <a:off x="2025650" y="288925"/>
            <a:ext cx="2806700" cy="2105025"/>
          </a:xfrm>
          <a:ln/>
        </p:spPr>
      </p:sp>
      <p:sp>
        <p:nvSpPr>
          <p:cNvPr id="52229" name="Notes Placeholder 2"/>
          <p:cNvSpPr>
            <a:spLocks noGrp="1"/>
          </p:cNvSpPr>
          <p:nvPr>
            <p:ph type="body" idx="1"/>
          </p:nvPr>
        </p:nvSpPr>
        <p:spPr>
          <a:xfrm>
            <a:off x="706438" y="2513561"/>
            <a:ext cx="5816600" cy="7223329"/>
          </a:xfrm>
          <a:noFill/>
          <a:ln/>
        </p:spPr>
        <p:txBody>
          <a:bodyPr lIns="93572" tIns="46786" rIns="93572" bIns="46786"/>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mn-cs"/>
              </a:rPr>
              <a:t>Our education system has evolved considerably since the Ministry of Education was set up about 5 decades ago. </a:t>
            </a:r>
            <a:r>
              <a:rPr lang="en-GB" sz="1200" u="sng" dirty="0" smtClean="0">
                <a:latin typeface="Arial" pitchFamily="34" charset="0"/>
              </a:rPr>
              <a:t>Education policies have continually evolved in tandem with our nation’s development</a:t>
            </a:r>
            <a:r>
              <a:rPr lang="en-GB" sz="1200" dirty="0" smtClean="0">
                <a:latin typeface="Arial"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mn-cs"/>
              </a:rPr>
              <a:t>These changes can be broadly characterised by four phases.</a:t>
            </a:r>
          </a:p>
          <a:p>
            <a:endParaRPr lang="en-GB" sz="1000" dirty="0" smtClean="0">
              <a:latin typeface="Arial" pitchFamily="34" charset="0"/>
            </a:endParaRPr>
          </a:p>
          <a:p>
            <a:pPr>
              <a:buFont typeface="Calibri" pitchFamily="34" charset="0"/>
              <a:buAutoNum type="arabicPeriod"/>
            </a:pPr>
            <a:r>
              <a:rPr lang="en-GB" sz="1000" b="1" dirty="0" smtClean="0">
                <a:latin typeface="Arial" pitchFamily="34" charset="0"/>
              </a:rPr>
              <a:t>Survival-Driven.</a:t>
            </a:r>
            <a:r>
              <a:rPr lang="en-GB" sz="1000" dirty="0" smtClean="0">
                <a:latin typeface="Arial" pitchFamily="34" charset="0"/>
              </a:rPr>
              <a:t>  In our early days, our education policies were driven by survival and nation building, where focus was on mass education, and developing skilled labour to drive industrialisation.</a:t>
            </a:r>
          </a:p>
          <a:p>
            <a:pPr>
              <a:buFont typeface="+mj-lt"/>
              <a:buNone/>
            </a:pPr>
            <a:endParaRPr lang="en-GB" sz="1000" dirty="0" smtClean="0">
              <a:latin typeface="Arial" pitchFamily="34" charset="0"/>
            </a:endParaRPr>
          </a:p>
          <a:p>
            <a:pPr>
              <a:buFont typeface="+mj-lt"/>
              <a:buNone/>
            </a:pPr>
            <a:r>
              <a:rPr lang="en-GB" sz="1000" b="1" dirty="0" smtClean="0">
                <a:latin typeface="Arial" pitchFamily="34" charset="0"/>
              </a:rPr>
              <a:t>2. Efficiency-Driven.</a:t>
            </a:r>
            <a:r>
              <a:rPr lang="en-GB" sz="1000" dirty="0" smtClean="0">
                <a:latin typeface="Arial" pitchFamily="34" charset="0"/>
              </a:rPr>
              <a:t>  From the late 1970s, We had high enrolment rates, but also high drop-out rates. Efficiency was thus a focus to improve progression outcomes. There was also a need to cater to a more skills-intensive economy and with more capital-intensive industries.</a:t>
            </a:r>
          </a:p>
          <a:p>
            <a:pPr>
              <a:buFont typeface="+mj-lt"/>
              <a:buNone/>
            </a:pPr>
            <a:endParaRPr lang="en-GB" sz="1000" dirty="0" smtClean="0">
              <a:latin typeface="Arial" pitchFamily="34" charset="0"/>
            </a:endParaRPr>
          </a:p>
          <a:p>
            <a:pPr>
              <a:buFont typeface="+mj-lt"/>
              <a:buNone/>
            </a:pPr>
            <a:r>
              <a:rPr lang="en-GB" sz="1000" dirty="0" smtClean="0">
                <a:latin typeface="Arial" pitchFamily="34" charset="0"/>
              </a:rPr>
              <a:t>3.</a:t>
            </a:r>
            <a:r>
              <a:rPr lang="en-GB" sz="1000" b="1" dirty="0" smtClean="0">
                <a:latin typeface="Arial" pitchFamily="34" charset="0"/>
              </a:rPr>
              <a:t>Ability-Based, Aspiration Driven.</a:t>
            </a:r>
            <a:r>
              <a:rPr lang="en-GB" sz="1000" dirty="0" smtClean="0">
                <a:latin typeface="Arial" pitchFamily="34" charset="0"/>
              </a:rPr>
              <a:t> The 1990s saw us transit into a knowledge-based economy. </a:t>
            </a:r>
          </a:p>
          <a:p>
            <a:pPr marL="685800" lvl="1" indent="-228600">
              <a:buFontTx/>
              <a:buChar char="•"/>
            </a:pPr>
            <a:r>
              <a:rPr lang="en-GB" sz="1000" dirty="0" smtClean="0">
                <a:latin typeface="Arial" pitchFamily="34" charset="0"/>
              </a:rPr>
              <a:t>Our focus shifted from efficiency to quality, flexibility and choice in learning.</a:t>
            </a:r>
          </a:p>
          <a:p>
            <a:pPr marL="685800" lvl="1" indent="-228600">
              <a:buFontTx/>
              <a:buChar char="•"/>
            </a:pPr>
            <a:r>
              <a:rPr lang="en-GB" sz="1000" dirty="0" smtClean="0">
                <a:latin typeface="Arial" pitchFamily="34" charset="0"/>
              </a:rPr>
              <a:t>We sought to develop a broader range of skills, such as critical thinking and creativity. </a:t>
            </a:r>
          </a:p>
          <a:p>
            <a:pPr marL="685800" lvl="1" indent="-228600">
              <a:buFontTx/>
              <a:buChar char="•"/>
            </a:pPr>
            <a:r>
              <a:rPr lang="en-GB" sz="1000" dirty="0" smtClean="0">
                <a:latin typeface="Arial" pitchFamily="34" charset="0"/>
              </a:rPr>
              <a:t>This was accompanied with greater devolution of autonomy to our schools. </a:t>
            </a:r>
          </a:p>
          <a:p>
            <a:pPr marL="685800" lvl="1" indent="-228600">
              <a:buFontTx/>
              <a:buChar char="•"/>
            </a:pPr>
            <a:endParaRPr lang="en-GB" sz="1000" dirty="0" smtClean="0">
              <a:latin typeface="Arial" pitchFamily="34" charset="0"/>
            </a:endParaRPr>
          </a:p>
          <a:p>
            <a:pPr>
              <a:buFont typeface="+mj-lt"/>
              <a:buNone/>
            </a:pPr>
            <a:r>
              <a:rPr lang="en-GB" sz="1000" b="1" dirty="0" smtClean="0">
                <a:latin typeface="Arial" pitchFamily="34" charset="0"/>
              </a:rPr>
              <a:t>4.At MOE’s Work</a:t>
            </a:r>
            <a:r>
              <a:rPr lang="en-GB" sz="1000" b="1" baseline="0" dirty="0" smtClean="0">
                <a:latin typeface="Arial" pitchFamily="34" charset="0"/>
              </a:rPr>
              <a:t> Plan Seminar</a:t>
            </a:r>
            <a:r>
              <a:rPr lang="en-GB" sz="1000" b="1" dirty="0" smtClean="0">
                <a:latin typeface="Arial" pitchFamily="34" charset="0"/>
              </a:rPr>
              <a:t> in 2011, Minister signalled a shift towards a Student-Centric, Values Driven phase of education.</a:t>
            </a:r>
            <a:r>
              <a:rPr lang="en-GB" sz="1000" dirty="0" smtClean="0">
                <a:latin typeface="Arial" pitchFamily="34" charset="0"/>
              </a:rPr>
              <a:t> </a:t>
            </a:r>
          </a:p>
          <a:p>
            <a:pPr>
              <a:buFont typeface="+mj-lt"/>
              <a:buNone/>
            </a:pPr>
            <a:r>
              <a:rPr lang="en-US" sz="1200" kern="1200" dirty="0" smtClean="0">
                <a:solidFill>
                  <a:schemeClr val="tx1"/>
                </a:solidFill>
                <a:latin typeface="Arial" pitchFamily="34" charset="0"/>
                <a:ea typeface="+mn-ea"/>
                <a:cs typeface="+mn-cs"/>
              </a:rPr>
              <a:t>We have achieved good outcomes so far, we need to continue to improve in order to prepare our students for success in the future.  To do so, our education system must evolve – one that is not centered solely on knowledge acquisition, but also develops character and imparts process skills and values that would be useful for life.  </a:t>
            </a:r>
            <a:r>
              <a:rPr lang="en-GB" sz="1000" dirty="0" smtClean="0">
                <a:latin typeface="Arial" pitchFamily="34" charset="0"/>
              </a:rPr>
              <a:t>With an increasingly uncertain future that increasingly values innovation.</a:t>
            </a:r>
          </a:p>
          <a:p>
            <a:pPr>
              <a:buFont typeface="+mj-lt"/>
              <a:buNone/>
            </a:pPr>
            <a:endParaRPr lang="en-GB" sz="1000" dirty="0" smtClean="0">
              <a:latin typeface="Arial" pitchFamily="34" charset="0"/>
            </a:endParaRPr>
          </a:p>
          <a:p>
            <a:pPr marL="685800" lvl="1" indent="-228600">
              <a:buFontTx/>
              <a:buChar char="•"/>
            </a:pPr>
            <a:r>
              <a:rPr lang="en-GB" sz="1000" dirty="0" smtClean="0">
                <a:latin typeface="Arial" pitchFamily="34" charset="0"/>
              </a:rPr>
              <a:t>We need to equip our children with a range of higher order skills to</a:t>
            </a:r>
            <a:r>
              <a:rPr lang="en-GB" sz="1000" baseline="0" dirty="0" smtClean="0">
                <a:latin typeface="Arial" pitchFamily="34" charset="0"/>
              </a:rPr>
              <a:t> prepare them for the challenges of a globalised world </a:t>
            </a:r>
            <a:endParaRPr lang="en-GB" sz="1000" dirty="0" smtClean="0">
              <a:latin typeface="Arial" pitchFamily="34" charset="0"/>
            </a:endParaRPr>
          </a:p>
          <a:p>
            <a:pPr marL="685800" lvl="1" indent="-228600">
              <a:buFontTx/>
              <a:buChar char="•"/>
            </a:pPr>
            <a:r>
              <a:rPr lang="en-US" sz="1000" dirty="0" smtClean="0">
                <a:latin typeface="Arial" pitchFamily="34" charset="0"/>
              </a:rPr>
              <a:t>We need to equip our young with values and character so that they remain</a:t>
            </a:r>
            <a:r>
              <a:rPr lang="en-US" sz="1000" baseline="0" dirty="0" smtClean="0">
                <a:latin typeface="Arial" pitchFamily="34" charset="0"/>
              </a:rPr>
              <a:t> </a:t>
            </a:r>
            <a:r>
              <a:rPr lang="en-US" sz="1000" dirty="0" smtClean="0">
                <a:latin typeface="Arial" pitchFamily="34" charset="0"/>
              </a:rPr>
              <a:t>rooted and those who do well must feel a sense of gratitude in contributing back to society.</a:t>
            </a:r>
            <a:r>
              <a:rPr lang="en-US" sz="1200" kern="1200" dirty="0" smtClean="0">
                <a:solidFill>
                  <a:schemeClr val="tx1"/>
                </a:solidFill>
                <a:latin typeface="Arial" pitchFamily="34" charset="0"/>
                <a:ea typeface="+mn-ea"/>
                <a:cs typeface="+mn-cs"/>
              </a:rPr>
              <a:t> </a:t>
            </a:r>
          </a:p>
          <a:p>
            <a:pPr marL="685800" lvl="1" indent="-228600">
              <a:buFontTx/>
              <a:buChar char="•"/>
            </a:pPr>
            <a:endParaRPr lang="en-GB" sz="1000" dirty="0" smtClean="0">
              <a:latin typeface="Arial" pitchFamily="34" charset="0"/>
            </a:endParaRPr>
          </a:p>
          <a:p>
            <a:r>
              <a:rPr lang="en-GB" sz="1000" dirty="0" smtClean="0">
                <a:latin typeface="Arial" pitchFamily="34" charset="0"/>
              </a:rPr>
              <a:t> </a:t>
            </a:r>
            <a:endParaRPr lang="en-SG" sz="1000" dirty="0" smtClean="0">
              <a:latin typeface="Arial" pitchFamily="34" charset="0"/>
            </a:endParaRPr>
          </a:p>
          <a:p>
            <a:endParaRPr lang="en-GB" sz="1000" dirty="0" smtClean="0">
              <a:latin typeface="Arial" pitchFamily="34" charset="0"/>
              <a:cs typeface="Arial" pitchFamily="34" charset="0"/>
            </a:endParaRPr>
          </a:p>
        </p:txBody>
      </p:sp>
      <p:sp>
        <p:nvSpPr>
          <p:cNvPr id="52230" name="Slide Number Placeholder 3"/>
          <p:cNvSpPr txBox="1">
            <a:spLocks noGrp="1"/>
          </p:cNvSpPr>
          <p:nvPr/>
        </p:nvSpPr>
        <p:spPr bwMode="auto">
          <a:xfrm>
            <a:off x="3851276" y="9380065"/>
            <a:ext cx="2944813" cy="492607"/>
          </a:xfrm>
          <a:prstGeom prst="rect">
            <a:avLst/>
          </a:prstGeom>
          <a:noFill/>
          <a:ln w="9525">
            <a:noFill/>
            <a:miter lim="800000"/>
            <a:headEnd/>
            <a:tailEnd/>
          </a:ln>
        </p:spPr>
        <p:txBody>
          <a:bodyPr lIns="93572" tIns="46786" rIns="93572" bIns="46786" anchor="b"/>
          <a:lstStyle/>
          <a:p>
            <a:pPr algn="r" defTabSz="933450">
              <a:spcBef>
                <a:spcPct val="50000"/>
              </a:spcBef>
            </a:pPr>
            <a:fld id="{AE403744-C9B7-43A2-ACAC-A4CA271FF6AC}" type="slidenum">
              <a:rPr lang="en-GB" sz="1200">
                <a:solidFill>
                  <a:srgbClr val="000000"/>
                </a:solidFill>
              </a:rPr>
              <a:pPr algn="r" defTabSz="933450">
                <a:spcBef>
                  <a:spcPct val="50000"/>
                </a:spcBef>
              </a:pPr>
              <a:t>5</a:t>
            </a:fld>
            <a:endParaRPr lang="en-GB"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7F3914A-9377-4065-A8E4-1BA571A4B14A}" type="slidenum">
              <a:rPr lang="en-US"/>
              <a:pPr/>
              <a:t>6</a:t>
            </a:fld>
            <a:endParaRPr lang="en-US"/>
          </a:p>
        </p:txBody>
      </p:sp>
      <p:sp>
        <p:nvSpPr>
          <p:cNvPr id="137219" name="Rectangle 2"/>
          <p:cNvSpPr>
            <a:spLocks noGrp="1" noRot="1" noChangeAspect="1" noChangeArrowheads="1" noTextEdit="1"/>
          </p:cNvSpPr>
          <p:nvPr>
            <p:ph type="sldImg"/>
          </p:nvPr>
        </p:nvSpPr>
        <p:spPr>
          <a:xfrm>
            <a:off x="434975" y="238125"/>
            <a:ext cx="3368675" cy="2527300"/>
          </a:xfrm>
          <a:ln/>
        </p:spPr>
      </p:sp>
      <p:sp>
        <p:nvSpPr>
          <p:cNvPr id="137220" name="Rectangle 3"/>
          <p:cNvSpPr>
            <a:spLocks noGrp="1" noChangeArrowheads="1"/>
          </p:cNvSpPr>
          <p:nvPr>
            <p:ph type="body" idx="1"/>
          </p:nvPr>
        </p:nvSpPr>
        <p:spPr>
          <a:xfrm>
            <a:off x="681538" y="4688963"/>
            <a:ext cx="5434600" cy="4442433"/>
          </a:xfrm>
          <a:noFill/>
          <a:ln/>
        </p:spPr>
        <p:txBody>
          <a:bodyPr/>
          <a:lstStyle/>
          <a:p>
            <a:pPr eaLnBrk="1" hangingPunct="1"/>
            <a:r>
              <a:rPr lang="en-US" dirty="0" smtClean="0"/>
              <a:t>As we evolve through our phases</a:t>
            </a:r>
            <a:r>
              <a:rPr lang="en-US" baseline="0" dirty="0" smtClean="0"/>
              <a:t> and f</a:t>
            </a:r>
            <a:r>
              <a:rPr lang="en-US" dirty="0" smtClean="0"/>
              <a:t>rom our earliest days, education in Singapore has had to balance two key truths: as people are our only natural resource, a key role of education is to support our economy; at the same time, we want to fulfill the aspirations of our children. </a:t>
            </a:r>
          </a:p>
          <a:p>
            <a:pPr eaLnBrk="1" hangingPunct="1"/>
            <a:endParaRPr lang="en-US" dirty="0" smtClean="0"/>
          </a:p>
          <a:p>
            <a:pPr eaLnBrk="1" hangingPunct="1"/>
            <a:r>
              <a:rPr lang="en-US" dirty="0" smtClean="0"/>
              <a:t>To ensure that education supports the economy, we have established close coordination between the economic and the manpower and education ministries.  Our educational institutions also have close links with the industry through adjunct teaching positions and industry representatives on their academic panels.    </a:t>
            </a:r>
          </a:p>
          <a:p>
            <a:pPr eaLnBrk="1" hangingPunct="1"/>
            <a:endParaRPr lang="en-US" dirty="0" smtClean="0"/>
          </a:p>
          <a:p>
            <a:pPr eaLnBrk="1" hangingPunct="1"/>
            <a:r>
              <a:rPr lang="en-GB" dirty="0" smtClean="0">
                <a:cs typeface="Arial" pitchFamily="34" charset="0"/>
              </a:rPr>
              <a:t>We also recognise</a:t>
            </a:r>
            <a:r>
              <a:rPr lang="en-GB" baseline="0" dirty="0" smtClean="0">
                <a:cs typeface="Arial" pitchFamily="34" charset="0"/>
              </a:rPr>
              <a:t> </a:t>
            </a:r>
            <a:r>
              <a:rPr lang="en-GB" dirty="0" smtClean="0">
                <a:cs typeface="Arial" pitchFamily="34" charset="0"/>
              </a:rPr>
              <a:t>the need to fulfil the aspirations of our children. Education plays a</a:t>
            </a:r>
            <a:r>
              <a:rPr lang="en-GB" baseline="0" dirty="0" smtClean="0">
                <a:cs typeface="Arial" pitchFamily="34" charset="0"/>
              </a:rPr>
              <a:t> key </a:t>
            </a:r>
            <a:r>
              <a:rPr lang="en-GB" dirty="0" smtClean="0">
                <a:cs typeface="Arial" pitchFamily="34" charset="0"/>
              </a:rPr>
              <a:t>role as a social enabler.  We aim to help children to be the best that they can be. We continue to explore initiatives, such as: implementing multiple pathways for success and allowing schools to develop customised programmes. Let me now elaborate more on these. </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B4EFAC0-4ABE-427A-9CD3-05E0000717F5}" type="slidenum">
              <a:rPr lang="en-US"/>
              <a:pPr/>
              <a:t>7</a:t>
            </a:fld>
            <a:endParaRPr lang="en-US"/>
          </a:p>
        </p:txBody>
      </p:sp>
      <p:sp>
        <p:nvSpPr>
          <p:cNvPr id="135171" name="Rectangle 2"/>
          <p:cNvSpPr>
            <a:spLocks noGrp="1" noRot="1" noChangeAspect="1" noChangeArrowheads="1" noTextEdit="1"/>
          </p:cNvSpPr>
          <p:nvPr>
            <p:ph type="sldImg"/>
          </p:nvPr>
        </p:nvSpPr>
        <p:spPr>
          <a:xfrm>
            <a:off x="935038" y="742950"/>
            <a:ext cx="4929187" cy="3698875"/>
          </a:xfrm>
          <a:ln/>
        </p:spPr>
      </p:sp>
      <p:sp>
        <p:nvSpPr>
          <p:cNvPr id="135172" name="Rectangle 3"/>
          <p:cNvSpPr>
            <a:spLocks noGrp="1" noChangeArrowheads="1"/>
          </p:cNvSpPr>
          <p:nvPr>
            <p:ph type="body" idx="1"/>
          </p:nvPr>
        </p:nvSpPr>
        <p:spPr>
          <a:xfrm>
            <a:off x="601878" y="4688963"/>
            <a:ext cx="5673580" cy="4442433"/>
          </a:xfrm>
          <a:noFill/>
          <a:ln/>
        </p:spPr>
        <p:txBody>
          <a:bodyPr/>
          <a:lstStyle/>
          <a:p>
            <a:pPr eaLnBrk="1" hangingPunct="1"/>
            <a:r>
              <a:rPr lang="en-GB" dirty="0" smtClean="0"/>
              <a:t>The Cohort Participation Rates are shown in brackets.</a:t>
            </a:r>
          </a:p>
          <a:p>
            <a:pPr eaLnBrk="1" hangingPunct="1"/>
            <a:endParaRPr lang="en-GB" dirty="0" smtClean="0"/>
          </a:p>
          <a:p>
            <a:pPr eaLnBrk="1" hangingPunct="1"/>
            <a:r>
              <a:rPr lang="en-GB" dirty="0" smtClean="0"/>
              <a:t>99% of students progress to Secondary School.  This includes some 1- 2% go to specialised schools that focus on vocational training, e.g. </a:t>
            </a:r>
            <a:r>
              <a:rPr lang="en-GB" dirty="0" err="1" smtClean="0"/>
              <a:t>Northlight</a:t>
            </a:r>
            <a:r>
              <a:rPr lang="en-GB" dirty="0" smtClean="0"/>
              <a:t> School, Assumption Pathway School.</a:t>
            </a:r>
          </a:p>
          <a:p>
            <a:pPr eaLnBrk="1" hangingPunct="1"/>
            <a:endParaRPr lang="en-GB" dirty="0" smtClean="0"/>
          </a:p>
          <a:p>
            <a:pPr eaLnBrk="1" hangingPunct="1"/>
            <a:r>
              <a:rPr lang="en-GB" dirty="0" smtClean="0"/>
              <a:t>93% of students progress to a Post-Secondary Education Institution (PSEI), i.e. JC, Poly, ITE</a:t>
            </a:r>
          </a:p>
          <a:p>
            <a:pPr eaLnBrk="1" hangingPunct="1"/>
            <a:endParaRPr lang="en-GB" dirty="0" smtClean="0"/>
          </a:p>
          <a:p>
            <a:pPr eaLnBrk="1" hangingPunct="1"/>
            <a:r>
              <a:rPr lang="en-GB" dirty="0" smtClean="0"/>
              <a:t>Current CPR for Publicly-funded Universities is 27%.  On target to achieve 30% in 2015.  Current Committee on University Education Pathways beyond 2015 is looking at further raising CPR through a new applied pathway.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23EE9FF-0077-4F2F-BA73-66C50C026B25}" type="slidenum">
              <a:rPr lang="en-US"/>
              <a:pPr/>
              <a:t>8</a:t>
            </a:fld>
            <a:endParaRPr lang="en-US"/>
          </a:p>
        </p:txBody>
      </p:sp>
      <p:sp>
        <p:nvSpPr>
          <p:cNvPr id="136195" name="Rectangle 2"/>
          <p:cNvSpPr>
            <a:spLocks noGrp="1" noRot="1" noChangeAspect="1" noChangeArrowheads="1" noTextEdit="1"/>
          </p:cNvSpPr>
          <p:nvPr>
            <p:ph type="sldImg"/>
          </p:nvPr>
        </p:nvSpPr>
        <p:spPr>
          <a:xfrm>
            <a:off x="739775" y="238125"/>
            <a:ext cx="3165475" cy="2374900"/>
          </a:xfrm>
          <a:ln/>
        </p:spPr>
      </p:sp>
      <p:sp>
        <p:nvSpPr>
          <p:cNvPr id="136196" name="Rectangle 3"/>
          <p:cNvSpPr>
            <a:spLocks noGrp="1" noChangeArrowheads="1"/>
          </p:cNvSpPr>
          <p:nvPr>
            <p:ph type="body" idx="1"/>
          </p:nvPr>
        </p:nvSpPr>
        <p:spPr>
          <a:xfrm>
            <a:off x="579751" y="2737950"/>
            <a:ext cx="5673580" cy="6594261"/>
          </a:xfrm>
          <a:noFill/>
          <a:ln/>
        </p:spPr>
        <p:txBody>
          <a:bodyPr/>
          <a:lstStyle/>
          <a:p>
            <a:pPr eaLnBrk="1" hangingPunct="1">
              <a:lnSpc>
                <a:spcPct val="90000"/>
              </a:lnSpc>
            </a:pPr>
            <a:r>
              <a:rPr lang="en-GB" sz="1000" dirty="0" smtClean="0"/>
              <a:t>At the primary level, we have introduced </a:t>
            </a:r>
            <a:r>
              <a:rPr lang="en-GB" sz="1000" b="1" dirty="0" smtClean="0"/>
              <a:t>subject-based banding </a:t>
            </a:r>
            <a:r>
              <a:rPr lang="en-GB" sz="1000" dirty="0" smtClean="0"/>
              <a:t>to enable students with uneven strengths to learn at their own pace for each subject, either at a foundation or standard level.</a:t>
            </a:r>
          </a:p>
          <a:p>
            <a:pPr eaLnBrk="1" hangingPunct="1">
              <a:lnSpc>
                <a:spcPct val="90000"/>
              </a:lnSpc>
            </a:pPr>
            <a:endParaRPr lang="en-GB" sz="1000" dirty="0" smtClean="0"/>
          </a:p>
          <a:p>
            <a:pPr eaLnBrk="1" hangingPunct="1">
              <a:lnSpc>
                <a:spcPct val="90000"/>
              </a:lnSpc>
            </a:pPr>
            <a:r>
              <a:rPr lang="en-GB" sz="1000" dirty="0" smtClean="0"/>
              <a:t>At the secondary level, we now have various types of schools, such as:</a:t>
            </a:r>
          </a:p>
          <a:p>
            <a:pPr lvl="1" eaLnBrk="1" hangingPunct="1">
              <a:lnSpc>
                <a:spcPct val="90000"/>
              </a:lnSpc>
              <a:buFontTx/>
              <a:buChar char="•"/>
            </a:pPr>
            <a:r>
              <a:rPr lang="en-GB" sz="1000" b="1" dirty="0" smtClean="0"/>
              <a:t>  Integrated Programme Schools</a:t>
            </a:r>
            <a:r>
              <a:rPr lang="en-GB" sz="1000" dirty="0" smtClean="0"/>
              <a:t> (which allow top students in the Express stream to skip the O-Level examinations)</a:t>
            </a:r>
          </a:p>
          <a:p>
            <a:pPr lvl="1" eaLnBrk="1" hangingPunct="1">
              <a:lnSpc>
                <a:spcPct val="90000"/>
              </a:lnSpc>
              <a:buFontTx/>
              <a:buChar char="•"/>
            </a:pPr>
            <a:r>
              <a:rPr lang="en-GB" sz="1000" b="1" dirty="0" smtClean="0"/>
              <a:t>  Specialised Independent Schools</a:t>
            </a:r>
            <a:r>
              <a:rPr lang="en-GB" sz="1000" dirty="0" smtClean="0"/>
              <a:t> (which cater to exceptional talents in sports, arts, mathematics and science and applied learning)</a:t>
            </a:r>
          </a:p>
          <a:p>
            <a:pPr lvl="1" eaLnBrk="1" hangingPunct="1">
              <a:lnSpc>
                <a:spcPct val="90000"/>
              </a:lnSpc>
              <a:buFontTx/>
              <a:buChar char="•"/>
            </a:pPr>
            <a:r>
              <a:rPr lang="en-GB" sz="1000" b="1" dirty="0" smtClean="0"/>
              <a:t>  Privately Funded Schools</a:t>
            </a:r>
            <a:r>
              <a:rPr lang="en-GB" sz="1000" dirty="0" smtClean="0"/>
              <a:t> - </a:t>
            </a:r>
            <a:r>
              <a:rPr lang="en-US" sz="1000" dirty="0" smtClean="0"/>
              <a:t>which serve as a potential source of innovative ideas in curriculum and teaching, as well as provide an alternative choice of academic qualifications (like the International       Baccalaureate).</a:t>
            </a:r>
            <a:endParaRPr lang="en-GB" sz="1000" dirty="0" smtClean="0"/>
          </a:p>
          <a:p>
            <a:pPr eaLnBrk="1" hangingPunct="1">
              <a:lnSpc>
                <a:spcPct val="90000"/>
              </a:lnSpc>
            </a:pPr>
            <a:endParaRPr lang="en-GB" sz="1000" dirty="0" smtClean="0"/>
          </a:p>
          <a:p>
            <a:pPr eaLnBrk="1" hangingPunct="1">
              <a:lnSpc>
                <a:spcPct val="90000"/>
              </a:lnSpc>
            </a:pPr>
            <a:r>
              <a:rPr lang="en-GB" sz="1000" dirty="0" smtClean="0"/>
              <a:t>While there is still streaming, there is even more porosity, and students can transfer laterally from one stream to another if they perform well</a:t>
            </a:r>
          </a:p>
          <a:p>
            <a:pPr lvl="1" eaLnBrk="1" hangingPunct="1">
              <a:lnSpc>
                <a:spcPct val="90000"/>
              </a:lnSpc>
            </a:pPr>
            <a:endParaRPr lang="en-GB" sz="1000" b="1" dirty="0" smtClean="0"/>
          </a:p>
          <a:p>
            <a:pPr lvl="1" eaLnBrk="1" hangingPunct="1">
              <a:lnSpc>
                <a:spcPct val="90000"/>
              </a:lnSpc>
            </a:pPr>
            <a:r>
              <a:rPr lang="en-GB" sz="1000" dirty="0" smtClean="0"/>
              <a:t>At secondary level, we also have </a:t>
            </a:r>
            <a:r>
              <a:rPr lang="en-GB" sz="1000" b="1" dirty="0" smtClean="0"/>
              <a:t>Specialised Schools </a:t>
            </a:r>
            <a:r>
              <a:rPr lang="en-GB" sz="1000" dirty="0" smtClean="0"/>
              <a:t>which cater to non-academically inclined students who require more hands-on learning with a vocational-based education e.g. </a:t>
            </a:r>
            <a:r>
              <a:rPr lang="en-GB" sz="1000" dirty="0" err="1" smtClean="0"/>
              <a:t>Northlight</a:t>
            </a:r>
            <a:r>
              <a:rPr lang="en-GB" sz="1000" dirty="0" smtClean="0"/>
              <a:t> School</a:t>
            </a:r>
          </a:p>
          <a:p>
            <a:pPr eaLnBrk="1" hangingPunct="1">
              <a:lnSpc>
                <a:spcPct val="90000"/>
              </a:lnSpc>
            </a:pPr>
            <a:endParaRPr lang="en-GB" sz="1000" dirty="0" smtClean="0"/>
          </a:p>
          <a:p>
            <a:pPr eaLnBrk="1" hangingPunct="1">
              <a:lnSpc>
                <a:spcPct val="90000"/>
              </a:lnSpc>
            </a:pPr>
            <a:r>
              <a:rPr lang="en-GB" sz="1000" dirty="0" smtClean="0"/>
              <a:t>We have also recently enhanced our </a:t>
            </a:r>
            <a:r>
              <a:rPr lang="en-GB" sz="1000" b="1" dirty="0" smtClean="0"/>
              <a:t>Special Education</a:t>
            </a:r>
            <a:r>
              <a:rPr lang="en-GB" sz="1000" dirty="0" smtClean="0"/>
              <a:t> to cater to students with special learning needs/disabilities.  MOE w</a:t>
            </a:r>
            <a:r>
              <a:rPr lang="en-SG" sz="1000" dirty="0" smtClean="0"/>
              <a:t>ill be piloting a new school-based dyslexia remediation in 20 primary schools </a:t>
            </a:r>
            <a:r>
              <a:rPr lang="en-SG" sz="1000" dirty="0" err="1" smtClean="0"/>
              <a:t>islandwide</a:t>
            </a:r>
            <a:r>
              <a:rPr lang="en-SG" sz="1000" dirty="0" smtClean="0"/>
              <a:t> in 2012 and 2013, at a cost of $3.6million.  MOE will also improve the accessibility to Special Education (SPED) schools, through professional advice and financial support.</a:t>
            </a:r>
            <a:r>
              <a:rPr lang="en-GB" sz="1000" dirty="0" smtClean="0"/>
              <a:t> </a:t>
            </a:r>
          </a:p>
          <a:p>
            <a:pPr eaLnBrk="1" hangingPunct="1">
              <a:lnSpc>
                <a:spcPct val="90000"/>
              </a:lnSpc>
            </a:pPr>
            <a:endParaRPr lang="en-GB" sz="1000" dirty="0" smtClean="0"/>
          </a:p>
          <a:p>
            <a:pPr eaLnBrk="1" hangingPunct="1">
              <a:lnSpc>
                <a:spcPct val="90000"/>
              </a:lnSpc>
            </a:pPr>
            <a:r>
              <a:rPr lang="en-GB" sz="1000" dirty="0" smtClean="0"/>
              <a:t>We have also put in place a </a:t>
            </a:r>
            <a:r>
              <a:rPr lang="en-GB" sz="1000" b="1" dirty="0" smtClean="0"/>
              <a:t>Direct School Admission (DSA)</a:t>
            </a:r>
            <a:r>
              <a:rPr lang="en-GB" sz="1000" dirty="0" smtClean="0"/>
              <a:t> scheme, which gives our schools and tertiary education institutions the flexibility to admit students based on their achievements and talents in areas which are not captured by our national examinations.</a:t>
            </a:r>
          </a:p>
          <a:p>
            <a:pPr eaLnBrk="1" hangingPunct="1">
              <a:lnSpc>
                <a:spcPct val="90000"/>
              </a:lnSpc>
            </a:pPr>
            <a:endParaRPr lang="en-GB" sz="1000" dirty="0" smtClean="0"/>
          </a:p>
          <a:p>
            <a:pPr eaLnBrk="1" hangingPunct="1">
              <a:lnSpc>
                <a:spcPct val="90000"/>
              </a:lnSpc>
            </a:pPr>
            <a:r>
              <a:rPr lang="en-GB" sz="1000" dirty="0" smtClean="0"/>
              <a:t>Going forward, we </a:t>
            </a:r>
            <a:r>
              <a:rPr lang="en-US" sz="1000" dirty="0" smtClean="0"/>
              <a:t>will continue to create more pathways for our secondary school students to achieve success based on their own abilities.</a:t>
            </a:r>
          </a:p>
          <a:p>
            <a:pPr eaLnBrk="1" hangingPunct="1">
              <a:lnSpc>
                <a:spcPct val="90000"/>
              </a:lnSpc>
            </a:pPr>
            <a:endParaRPr lang="en-US" sz="1000" dirty="0" smtClean="0"/>
          </a:p>
          <a:p>
            <a:pPr eaLnBrk="1" hangingPunct="1">
              <a:lnSpc>
                <a:spcPct val="90000"/>
              </a:lnSpc>
            </a:pPr>
            <a:r>
              <a:rPr lang="en-US" sz="1000" dirty="0" smtClean="0"/>
              <a:t>In line with our shift towards the student-centric, value-based education, our education system aims to prepare our students for work &amp; life. The university degrees, poly diplomas and ITE </a:t>
            </a:r>
            <a:r>
              <a:rPr lang="en-US" sz="1000" dirty="0" err="1" smtClean="0"/>
              <a:t>certs</a:t>
            </a:r>
            <a:r>
              <a:rPr lang="en-US" sz="1000" dirty="0" smtClean="0"/>
              <a:t> are meant to be an means to an end, to prepare our students when they enter the workforce. </a:t>
            </a:r>
          </a:p>
          <a:p>
            <a:pPr eaLnBrk="1" hangingPunct="1">
              <a:lnSpc>
                <a:spcPct val="90000"/>
              </a:lnSpc>
            </a:pPr>
            <a:endParaRPr lang="en-US" sz="1000" dirty="0" smtClean="0"/>
          </a:p>
          <a:p>
            <a:pPr eaLnBrk="1" hangingPunct="1">
              <a:lnSpc>
                <a:spcPct val="90000"/>
              </a:lnSpc>
            </a:pPr>
            <a:r>
              <a:rPr lang="en-US" sz="1000" b="1" u="sng" dirty="0" smtClean="0"/>
              <a:t>CET</a:t>
            </a:r>
          </a:p>
          <a:p>
            <a:pPr eaLnBrk="1" hangingPunct="1">
              <a:lnSpc>
                <a:spcPct val="90000"/>
              </a:lnSpc>
            </a:pPr>
            <a:r>
              <a:rPr lang="en-US" sz="1000" dirty="0" smtClean="0"/>
              <a:t>Furthermore, the Singapore government actively encourages Singaporeans to continue with life-long learning even after they leave schools, through further studies to acquire a higher qualification through our PSEIs, or through the Singapore Workforce Development Agency’s Continuing Education &amp; Training courses overseen by MOM. </a:t>
            </a:r>
            <a:endParaRPr lang="en-GB" sz="1000" dirty="0" smtClean="0">
              <a:solidFill>
                <a:srgbClr val="FF0000"/>
              </a:solidFill>
            </a:endParaRPr>
          </a:p>
          <a:p>
            <a:pPr algn="just" eaLnBrk="1" hangingPunct="1">
              <a:lnSpc>
                <a:spcPct val="90000"/>
              </a:lnSpc>
            </a:pPr>
            <a:r>
              <a:rPr lang="en-GB" sz="900" dirty="0" smtClean="0"/>
              <a:t> </a:t>
            </a:r>
            <a:endParaRPr lang="en-US" sz="9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GB" dirty="0" smtClean="0"/>
              <a:t>All these changes to improve our</a:t>
            </a:r>
            <a:r>
              <a:rPr lang="en-GB" baseline="0" dirty="0" smtClean="0"/>
              <a:t> system have been supported by continued, and increasing investment in education.</a:t>
            </a:r>
          </a:p>
          <a:p>
            <a:endParaRPr lang="en-GB" baseline="0" dirty="0" smtClean="0"/>
          </a:p>
          <a:p>
            <a:r>
              <a:rPr lang="en-GB" dirty="0" smtClean="0"/>
              <a:t>MOE</a:t>
            </a:r>
            <a:r>
              <a:rPr lang="en-SG" dirty="0" smtClean="0"/>
              <a:t>’s budget has increased from $6billion in FY2000 to more than $10billion in FY 2011.</a:t>
            </a:r>
            <a:endParaRPr lang="en-GB" dirty="0" smtClean="0"/>
          </a:p>
          <a:p>
            <a:endParaRPr lang="en-GB" dirty="0" smtClean="0"/>
          </a:p>
        </p:txBody>
      </p:sp>
      <p:sp>
        <p:nvSpPr>
          <p:cNvPr id="131076" name="Slide Number Placeholder 3"/>
          <p:cNvSpPr>
            <a:spLocks noGrp="1"/>
          </p:cNvSpPr>
          <p:nvPr>
            <p:ph type="sldNum" sz="quarter" idx="5"/>
          </p:nvPr>
        </p:nvSpPr>
        <p:spPr>
          <a:noFill/>
        </p:spPr>
        <p:txBody>
          <a:bodyPr/>
          <a:lstStyle/>
          <a:p>
            <a:fld id="{ED1EB2A6-9FB2-43C9-8A52-FE13B7345E0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ar"/>
          <p:cNvPicPr>
            <a:picLocks noChangeAspect="1" noChangeArrowheads="1"/>
          </p:cNvPicPr>
          <p:nvPr userDrawn="1"/>
        </p:nvPicPr>
        <p:blipFill>
          <a:blip r:embed="rId2" cstate="print"/>
          <a:srcRect/>
          <a:stretch>
            <a:fillRect/>
          </a:stretch>
        </p:blipFill>
        <p:spPr bwMode="auto">
          <a:xfrm>
            <a:off x="0" y="2371725"/>
            <a:ext cx="9144000" cy="3267075"/>
          </a:xfrm>
          <a:prstGeom prst="rect">
            <a:avLst/>
          </a:prstGeom>
          <a:noFill/>
          <a:ln w="9525">
            <a:noFill/>
            <a:miter lim="800000"/>
            <a:headEnd/>
            <a:tailEnd/>
          </a:ln>
        </p:spPr>
      </p:pic>
      <p:pic>
        <p:nvPicPr>
          <p:cNvPr id="5" name="Picture 2" descr="Logo"/>
          <p:cNvPicPr>
            <a:picLocks noChangeAspect="1" noChangeArrowheads="1"/>
          </p:cNvPicPr>
          <p:nvPr userDrawn="1"/>
        </p:nvPicPr>
        <p:blipFill>
          <a:blip r:embed="rId3" cstate="print"/>
          <a:srcRect/>
          <a:stretch>
            <a:fillRect/>
          </a:stretch>
        </p:blipFill>
        <p:spPr bwMode="auto">
          <a:xfrm>
            <a:off x="304800" y="457200"/>
            <a:ext cx="1447800" cy="1331913"/>
          </a:xfrm>
          <a:prstGeom prst="rect">
            <a:avLst/>
          </a:prstGeom>
          <a:noFill/>
          <a:ln w="9525">
            <a:noFill/>
            <a:miter lim="800000"/>
            <a:headEnd/>
            <a:tailEnd/>
          </a:ln>
        </p:spPr>
      </p:pic>
      <p:sp>
        <p:nvSpPr>
          <p:cNvPr id="11266" name="Rectangle 2"/>
          <p:cNvSpPr>
            <a:spLocks noGrp="1" noChangeArrowheads="1"/>
          </p:cNvSpPr>
          <p:nvPr>
            <p:ph type="ctrTitle"/>
          </p:nvPr>
        </p:nvSpPr>
        <p:spPr>
          <a:xfrm>
            <a:off x="2209800" y="342900"/>
            <a:ext cx="6553200" cy="1371600"/>
          </a:xfrm>
        </p:spPr>
        <p:txBody>
          <a:bodyPr/>
          <a:lstStyle>
            <a:lvl1pPr>
              <a:defRPr sz="4200">
                <a:solidFill>
                  <a:schemeClr val="tx1"/>
                </a:solidFill>
              </a:defRPr>
            </a:lvl1pPr>
          </a:lstStyle>
          <a:p>
            <a:r>
              <a:rPr lang="en-US"/>
              <a:t>Click to edit Master title style</a:t>
            </a:r>
          </a:p>
        </p:txBody>
      </p:sp>
      <p:sp>
        <p:nvSpPr>
          <p:cNvPr id="11267" name="Rectangle 3"/>
          <p:cNvSpPr>
            <a:spLocks noGrp="1" noChangeArrowheads="1"/>
          </p:cNvSpPr>
          <p:nvPr>
            <p:ph type="subTitle" idx="1"/>
          </p:nvPr>
        </p:nvSpPr>
        <p:spPr>
          <a:xfrm>
            <a:off x="2209800" y="1676400"/>
            <a:ext cx="6553200" cy="427038"/>
          </a:xfrm>
        </p:spPr>
        <p:txBody>
          <a:bodyPr/>
          <a:lstStyle>
            <a:lvl1pPr marL="0" indent="0">
              <a:buFontTx/>
              <a:buNone/>
              <a:defRPr sz="2200"/>
            </a:lvl1pPr>
          </a:lstStyle>
          <a:p>
            <a:r>
              <a:rPr lang="en-US"/>
              <a:t>Click to edit Master subtitle style</a:t>
            </a:r>
          </a:p>
        </p:txBody>
      </p:sp>
      <p:sp>
        <p:nvSpPr>
          <p:cNvPr id="6"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7" name="Rectangle 5"/>
          <p:cNvSpPr>
            <a:spLocks noGrp="1" noChangeArrowheads="1"/>
          </p:cNvSpPr>
          <p:nvPr>
            <p:ph type="ftr" sz="quarter" idx="11"/>
          </p:nvPr>
        </p:nvSpPr>
        <p:spPr/>
        <p:txBody>
          <a:bodyPr/>
          <a:lstStyle>
            <a:lvl1pPr>
              <a:spcBef>
                <a:spcPct val="50000"/>
              </a:spcBef>
              <a:defRPr b="1"/>
            </a:lvl1pPr>
          </a:lstStyle>
          <a:p>
            <a:pPr>
              <a:defRPr/>
            </a:pPr>
            <a:endParaRPr lang="en-US"/>
          </a:p>
        </p:txBody>
      </p:sp>
      <p:sp>
        <p:nvSpPr>
          <p:cNvPr id="8" name="Rectangle 6"/>
          <p:cNvSpPr>
            <a:spLocks noGrp="1" noChangeArrowheads="1"/>
          </p:cNvSpPr>
          <p:nvPr>
            <p:ph type="sldNum" sz="quarter" idx="12"/>
          </p:nvPr>
        </p:nvSpPr>
        <p:spPr/>
        <p:txBody>
          <a:bodyPr/>
          <a:lstStyle>
            <a:lvl1pPr>
              <a:spcBef>
                <a:spcPct val="50000"/>
              </a:spcBef>
              <a:defRPr b="1"/>
            </a:lvl1pPr>
          </a:lstStyle>
          <a:p>
            <a:pPr>
              <a:defRPr/>
            </a:pPr>
            <a:fld id="{6FE418E2-18A9-4150-9855-1EE9FCDC0FC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9ADE611A-7B4D-45C5-BA24-CFB45C958EF7}"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3050"/>
            <a:ext cx="2286000" cy="2741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3050"/>
            <a:ext cx="6705600" cy="2741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BBA7227F-D436-4BA6-9A44-2D01B93B47AC}"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E797BD72-12D9-4DB3-BC5E-10442708B9B1}"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4038600" cy="93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078038"/>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7" name="Rectangle 6"/>
          <p:cNvSpPr>
            <a:spLocks noGrp="1" noChangeArrowheads="1"/>
          </p:cNvSpPr>
          <p:nvPr>
            <p:ph type="sldNum" sz="quarter" idx="11"/>
          </p:nvPr>
        </p:nvSpPr>
        <p:spPr/>
        <p:txBody>
          <a:bodyPr/>
          <a:lstStyle>
            <a:lvl1pPr>
              <a:spcBef>
                <a:spcPct val="50000"/>
              </a:spcBef>
              <a:defRPr b="1"/>
            </a:lvl1pPr>
          </a:lstStyle>
          <a:p>
            <a:pPr>
              <a:defRPr/>
            </a:pPr>
            <a:fld id="{C6071A4B-A0B1-46C9-8EEB-90702588C66D}" type="slidenum">
              <a:rPr lang="en-US"/>
              <a:pPr>
                <a:defRPr/>
              </a:pPr>
              <a:t>‹#›</a:t>
            </a:fld>
            <a:endParaRPr lang="en-US"/>
          </a:p>
        </p:txBody>
      </p:sp>
      <p:sp>
        <p:nvSpPr>
          <p:cNvPr id="8"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lgn="ctr">
              <a:spcBef>
                <a:spcPct val="50000"/>
              </a:spcBef>
              <a:defRPr b="1"/>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spcBef>
                <a:spcPct val="50000"/>
              </a:spcBef>
              <a:defRPr b="1"/>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spcBef>
                <a:spcPct val="50000"/>
              </a:spcBef>
              <a:defRPr b="1"/>
            </a:lvl1pPr>
          </a:lstStyle>
          <a:p>
            <a:pPr>
              <a:defRPr/>
            </a:pPr>
            <a:fld id="{F3F78EB1-2418-4E86-BF60-F49D8F7F586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spcBef>
                <a:spcPct val="50000"/>
              </a:spcBef>
              <a:defRPr b="1"/>
            </a:lvl1pPr>
          </a:lstStyle>
          <a:p>
            <a:pPr>
              <a:defRPr/>
            </a:pPr>
            <a:endParaRPr lang="en-US"/>
          </a:p>
        </p:txBody>
      </p:sp>
      <p:sp>
        <p:nvSpPr>
          <p:cNvPr id="5" name="Slide Number Placeholder 4"/>
          <p:cNvSpPr>
            <a:spLocks noGrp="1"/>
          </p:cNvSpPr>
          <p:nvPr>
            <p:ph type="sldNum" sz="quarter" idx="11"/>
          </p:nvPr>
        </p:nvSpPr>
        <p:spPr/>
        <p:txBody>
          <a:bodyPr/>
          <a:lstStyle>
            <a:lvl1pPr>
              <a:spcBef>
                <a:spcPct val="50000"/>
              </a:spcBef>
              <a:defRPr b="1"/>
            </a:lvl1pPr>
          </a:lstStyle>
          <a:p>
            <a:pPr>
              <a:defRPr/>
            </a:pPr>
            <a:fld id="{1C4F641A-29FC-4BBF-80D3-7BAFFF437813}" type="slidenum">
              <a:rPr lang="en-US"/>
              <a:pPr>
                <a:defRPr/>
              </a:pPr>
              <a:t>‹#›</a:t>
            </a:fld>
            <a:endParaRPr lang="en-US"/>
          </a:p>
        </p:txBody>
      </p:sp>
      <p:sp>
        <p:nvSpPr>
          <p:cNvPr id="6" name="Footer Placeholder 5"/>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spcBef>
                <a:spcPct val="50000"/>
              </a:spcBef>
              <a:defRPr b="1"/>
            </a:lvl1pPr>
          </a:lstStyle>
          <a:p>
            <a:pPr>
              <a:defRPr/>
            </a:pPr>
            <a:endParaRPr lang="en-US"/>
          </a:p>
        </p:txBody>
      </p:sp>
      <p:sp>
        <p:nvSpPr>
          <p:cNvPr id="5" name="Slide Number Placeholder 4"/>
          <p:cNvSpPr>
            <a:spLocks noGrp="1"/>
          </p:cNvSpPr>
          <p:nvPr>
            <p:ph type="sldNum" sz="quarter" idx="11"/>
          </p:nvPr>
        </p:nvSpPr>
        <p:spPr/>
        <p:txBody>
          <a:bodyPr/>
          <a:lstStyle>
            <a:lvl1pPr>
              <a:spcBef>
                <a:spcPct val="50000"/>
              </a:spcBef>
              <a:defRPr b="1"/>
            </a:lvl1pPr>
          </a:lstStyle>
          <a:p>
            <a:pPr>
              <a:defRPr/>
            </a:pPr>
            <a:fld id="{641EDF9F-2739-442A-83B4-A459C1B694AE}" type="slidenum">
              <a:rPr lang="en-US"/>
              <a:pPr>
                <a:defRPr/>
              </a:pPr>
              <a:t>‹#›</a:t>
            </a:fld>
            <a:endParaRPr lang="en-US"/>
          </a:p>
        </p:txBody>
      </p:sp>
      <p:sp>
        <p:nvSpPr>
          <p:cNvPr id="6" name="Footer Placeholder 5"/>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spcBef>
                <a:spcPct val="50000"/>
              </a:spcBef>
              <a:defRPr b="1"/>
            </a:lvl1pPr>
          </a:lstStyle>
          <a:p>
            <a:pPr>
              <a:defRPr/>
            </a:pPr>
            <a:endParaRPr lang="en-US"/>
          </a:p>
        </p:txBody>
      </p:sp>
      <p:sp>
        <p:nvSpPr>
          <p:cNvPr id="5" name="Slide Number Placeholder 4"/>
          <p:cNvSpPr>
            <a:spLocks noGrp="1"/>
          </p:cNvSpPr>
          <p:nvPr>
            <p:ph type="sldNum" sz="quarter" idx="11"/>
          </p:nvPr>
        </p:nvSpPr>
        <p:spPr/>
        <p:txBody>
          <a:bodyPr/>
          <a:lstStyle>
            <a:lvl1pPr>
              <a:spcBef>
                <a:spcPct val="50000"/>
              </a:spcBef>
              <a:defRPr b="1"/>
            </a:lvl1pPr>
          </a:lstStyle>
          <a:p>
            <a:pPr>
              <a:defRPr/>
            </a:pPr>
            <a:fld id="{958E3116-F658-46A9-A4A8-2A053EB2F19D}" type="slidenum">
              <a:rPr lang="en-US"/>
              <a:pPr>
                <a:defRPr/>
              </a:pPr>
              <a:t>‹#›</a:t>
            </a:fld>
            <a:endParaRPr lang="en-US"/>
          </a:p>
        </p:txBody>
      </p:sp>
      <p:sp>
        <p:nvSpPr>
          <p:cNvPr id="6" name="Footer Placeholder 5"/>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spcBef>
                <a:spcPct val="50000"/>
              </a:spcBef>
              <a:defRPr b="1"/>
            </a:lvl1pPr>
          </a:lstStyle>
          <a:p>
            <a:pPr>
              <a:defRPr/>
            </a:pPr>
            <a:endParaRPr lang="en-US"/>
          </a:p>
        </p:txBody>
      </p:sp>
      <p:sp>
        <p:nvSpPr>
          <p:cNvPr id="6" name="Slide Number Placeholder 5"/>
          <p:cNvSpPr>
            <a:spLocks noGrp="1"/>
          </p:cNvSpPr>
          <p:nvPr>
            <p:ph type="sldNum" sz="quarter" idx="11"/>
          </p:nvPr>
        </p:nvSpPr>
        <p:spPr/>
        <p:txBody>
          <a:bodyPr/>
          <a:lstStyle>
            <a:lvl1pPr>
              <a:spcBef>
                <a:spcPct val="50000"/>
              </a:spcBef>
              <a:defRPr b="1"/>
            </a:lvl1pPr>
          </a:lstStyle>
          <a:p>
            <a:pPr>
              <a:defRPr/>
            </a:pPr>
            <a:fld id="{C1CABB3D-3A86-4537-924D-124E45E0C412}" type="slidenum">
              <a:rPr lang="en-US"/>
              <a:pPr>
                <a:defRPr/>
              </a:pPr>
              <a:t>‹#›</a:t>
            </a:fld>
            <a:endParaRPr lang="en-US"/>
          </a:p>
        </p:txBody>
      </p:sp>
      <p:sp>
        <p:nvSpPr>
          <p:cNvPr id="7" name="Footer Placeholder 6"/>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spcBef>
                <a:spcPct val="50000"/>
              </a:spcBef>
              <a:defRPr b="1"/>
            </a:lvl1pPr>
          </a:lstStyle>
          <a:p>
            <a:pPr>
              <a:defRPr/>
            </a:pPr>
            <a:endParaRPr lang="en-US"/>
          </a:p>
        </p:txBody>
      </p:sp>
      <p:sp>
        <p:nvSpPr>
          <p:cNvPr id="8" name="Slide Number Placeholder 7"/>
          <p:cNvSpPr>
            <a:spLocks noGrp="1"/>
          </p:cNvSpPr>
          <p:nvPr>
            <p:ph type="sldNum" sz="quarter" idx="11"/>
          </p:nvPr>
        </p:nvSpPr>
        <p:spPr/>
        <p:txBody>
          <a:bodyPr/>
          <a:lstStyle>
            <a:lvl1pPr>
              <a:spcBef>
                <a:spcPct val="50000"/>
              </a:spcBef>
              <a:defRPr b="1"/>
            </a:lvl1pPr>
          </a:lstStyle>
          <a:p>
            <a:pPr>
              <a:defRPr/>
            </a:pPr>
            <a:fld id="{47DF6026-A56A-4AF7-BB86-BF57B00CF829}" type="slidenum">
              <a:rPr lang="en-US"/>
              <a:pPr>
                <a:defRPr/>
              </a:pPr>
              <a:t>‹#›</a:t>
            </a:fld>
            <a:endParaRPr lang="en-US"/>
          </a:p>
        </p:txBody>
      </p:sp>
      <p:sp>
        <p:nvSpPr>
          <p:cNvPr id="9" name="Footer Placeholder 8"/>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DBFFF196-D3CF-4D45-B66D-DA8C14AB5319}"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spcBef>
                <a:spcPct val="50000"/>
              </a:spcBef>
              <a:defRPr b="1"/>
            </a:lvl1pPr>
          </a:lstStyle>
          <a:p>
            <a:pPr>
              <a:defRPr/>
            </a:pPr>
            <a:endParaRPr lang="en-US"/>
          </a:p>
        </p:txBody>
      </p:sp>
      <p:sp>
        <p:nvSpPr>
          <p:cNvPr id="4" name="Slide Number Placeholder 3"/>
          <p:cNvSpPr>
            <a:spLocks noGrp="1"/>
          </p:cNvSpPr>
          <p:nvPr>
            <p:ph type="sldNum" sz="quarter" idx="11"/>
          </p:nvPr>
        </p:nvSpPr>
        <p:spPr/>
        <p:txBody>
          <a:bodyPr/>
          <a:lstStyle>
            <a:lvl1pPr>
              <a:spcBef>
                <a:spcPct val="50000"/>
              </a:spcBef>
              <a:defRPr b="1"/>
            </a:lvl1pPr>
          </a:lstStyle>
          <a:p>
            <a:pPr>
              <a:defRPr/>
            </a:pPr>
            <a:fld id="{274CE79B-114F-4220-BA06-32A4352DD0C4}" type="slidenum">
              <a:rPr lang="en-US"/>
              <a:pPr>
                <a:defRPr/>
              </a:pPr>
              <a:t>‹#›</a:t>
            </a:fld>
            <a:endParaRPr lang="en-US"/>
          </a:p>
        </p:txBody>
      </p:sp>
      <p:sp>
        <p:nvSpPr>
          <p:cNvPr id="5" name="Footer Placeholder 4"/>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spcBef>
                <a:spcPct val="50000"/>
              </a:spcBef>
              <a:defRPr b="1"/>
            </a:lvl1pPr>
          </a:lstStyle>
          <a:p>
            <a:pPr>
              <a:defRPr/>
            </a:pPr>
            <a:endParaRPr lang="en-US"/>
          </a:p>
        </p:txBody>
      </p:sp>
      <p:sp>
        <p:nvSpPr>
          <p:cNvPr id="3" name="Slide Number Placeholder 2"/>
          <p:cNvSpPr>
            <a:spLocks noGrp="1"/>
          </p:cNvSpPr>
          <p:nvPr>
            <p:ph type="sldNum" sz="quarter" idx="11"/>
          </p:nvPr>
        </p:nvSpPr>
        <p:spPr/>
        <p:txBody>
          <a:bodyPr/>
          <a:lstStyle>
            <a:lvl1pPr>
              <a:spcBef>
                <a:spcPct val="50000"/>
              </a:spcBef>
              <a:defRPr b="1"/>
            </a:lvl1pPr>
          </a:lstStyle>
          <a:p>
            <a:pPr>
              <a:defRPr/>
            </a:pPr>
            <a:fld id="{B129F429-DACE-41C7-B306-82367DCFDCCB}" type="slidenum">
              <a:rPr lang="en-US"/>
              <a:pPr>
                <a:defRPr/>
              </a:pPr>
              <a:t>‹#›</a:t>
            </a:fld>
            <a:endParaRPr lang="en-US"/>
          </a:p>
        </p:txBody>
      </p:sp>
      <p:sp>
        <p:nvSpPr>
          <p:cNvPr id="4" name="Footer Placeholder 3"/>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spcBef>
                <a:spcPct val="50000"/>
              </a:spcBef>
              <a:defRPr b="1"/>
            </a:lvl1pPr>
          </a:lstStyle>
          <a:p>
            <a:pPr>
              <a:defRPr/>
            </a:pPr>
            <a:endParaRPr lang="en-US"/>
          </a:p>
        </p:txBody>
      </p:sp>
      <p:sp>
        <p:nvSpPr>
          <p:cNvPr id="6" name="Slide Number Placeholder 5"/>
          <p:cNvSpPr>
            <a:spLocks noGrp="1"/>
          </p:cNvSpPr>
          <p:nvPr>
            <p:ph type="sldNum" sz="quarter" idx="11"/>
          </p:nvPr>
        </p:nvSpPr>
        <p:spPr/>
        <p:txBody>
          <a:bodyPr/>
          <a:lstStyle>
            <a:lvl1pPr>
              <a:spcBef>
                <a:spcPct val="50000"/>
              </a:spcBef>
              <a:defRPr b="1"/>
            </a:lvl1pPr>
          </a:lstStyle>
          <a:p>
            <a:pPr>
              <a:defRPr/>
            </a:pPr>
            <a:fld id="{643BDF58-344B-4E73-88FF-0B54A64BA48D}" type="slidenum">
              <a:rPr lang="en-US"/>
              <a:pPr>
                <a:defRPr/>
              </a:pPr>
              <a:t>‹#›</a:t>
            </a:fld>
            <a:endParaRPr lang="en-US"/>
          </a:p>
        </p:txBody>
      </p:sp>
      <p:sp>
        <p:nvSpPr>
          <p:cNvPr id="7" name="Footer Placeholder 6"/>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spcBef>
                <a:spcPct val="50000"/>
              </a:spcBef>
              <a:defRPr b="1"/>
            </a:lvl1pPr>
          </a:lstStyle>
          <a:p>
            <a:pPr>
              <a:defRPr/>
            </a:pPr>
            <a:endParaRPr lang="en-US"/>
          </a:p>
        </p:txBody>
      </p:sp>
      <p:sp>
        <p:nvSpPr>
          <p:cNvPr id="6" name="Slide Number Placeholder 5"/>
          <p:cNvSpPr>
            <a:spLocks noGrp="1"/>
          </p:cNvSpPr>
          <p:nvPr>
            <p:ph type="sldNum" sz="quarter" idx="11"/>
          </p:nvPr>
        </p:nvSpPr>
        <p:spPr/>
        <p:txBody>
          <a:bodyPr/>
          <a:lstStyle>
            <a:lvl1pPr>
              <a:spcBef>
                <a:spcPct val="50000"/>
              </a:spcBef>
              <a:defRPr b="1"/>
            </a:lvl1pPr>
          </a:lstStyle>
          <a:p>
            <a:pPr>
              <a:defRPr/>
            </a:pPr>
            <a:fld id="{0DCB6863-1B43-4519-8FEA-2E4B3A7E620A}" type="slidenum">
              <a:rPr lang="en-US"/>
              <a:pPr>
                <a:defRPr/>
              </a:pPr>
              <a:t>‹#›</a:t>
            </a:fld>
            <a:endParaRPr lang="en-US"/>
          </a:p>
        </p:txBody>
      </p:sp>
      <p:sp>
        <p:nvSpPr>
          <p:cNvPr id="7" name="Footer Placeholder 6"/>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spcBef>
                <a:spcPct val="50000"/>
              </a:spcBef>
              <a:defRPr b="1"/>
            </a:lvl1pPr>
          </a:lstStyle>
          <a:p>
            <a:pPr>
              <a:defRPr/>
            </a:pPr>
            <a:endParaRPr lang="en-US"/>
          </a:p>
        </p:txBody>
      </p:sp>
      <p:sp>
        <p:nvSpPr>
          <p:cNvPr id="5" name="Slide Number Placeholder 4"/>
          <p:cNvSpPr>
            <a:spLocks noGrp="1"/>
          </p:cNvSpPr>
          <p:nvPr>
            <p:ph type="sldNum" sz="quarter" idx="11"/>
          </p:nvPr>
        </p:nvSpPr>
        <p:spPr/>
        <p:txBody>
          <a:bodyPr/>
          <a:lstStyle>
            <a:lvl1pPr>
              <a:spcBef>
                <a:spcPct val="50000"/>
              </a:spcBef>
              <a:defRPr b="1"/>
            </a:lvl1pPr>
          </a:lstStyle>
          <a:p>
            <a:pPr>
              <a:defRPr/>
            </a:pPr>
            <a:fld id="{B357E596-D04C-4728-9B8C-4AD16078EDB2}" type="slidenum">
              <a:rPr lang="en-US"/>
              <a:pPr>
                <a:defRPr/>
              </a:pPr>
              <a:t>‹#›</a:t>
            </a:fld>
            <a:endParaRPr lang="en-US"/>
          </a:p>
        </p:txBody>
      </p:sp>
      <p:sp>
        <p:nvSpPr>
          <p:cNvPr id="6" name="Footer Placeholder 5"/>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265238"/>
            <a:ext cx="2286000" cy="327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265238"/>
            <a:ext cx="6705600" cy="327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spcBef>
                <a:spcPct val="50000"/>
              </a:spcBef>
              <a:defRPr b="1"/>
            </a:lvl1pPr>
          </a:lstStyle>
          <a:p>
            <a:pPr>
              <a:defRPr/>
            </a:pPr>
            <a:endParaRPr lang="en-US"/>
          </a:p>
        </p:txBody>
      </p:sp>
      <p:sp>
        <p:nvSpPr>
          <p:cNvPr id="5" name="Slide Number Placeholder 4"/>
          <p:cNvSpPr>
            <a:spLocks noGrp="1"/>
          </p:cNvSpPr>
          <p:nvPr>
            <p:ph type="sldNum" sz="quarter" idx="11"/>
          </p:nvPr>
        </p:nvSpPr>
        <p:spPr/>
        <p:txBody>
          <a:bodyPr/>
          <a:lstStyle>
            <a:lvl1pPr>
              <a:spcBef>
                <a:spcPct val="50000"/>
              </a:spcBef>
              <a:defRPr b="1"/>
            </a:lvl1pPr>
          </a:lstStyle>
          <a:p>
            <a:pPr>
              <a:defRPr/>
            </a:pPr>
            <a:fld id="{37EC11EE-7171-4489-A5B1-E3A3678424E0}" type="slidenum">
              <a:rPr lang="en-US"/>
              <a:pPr>
                <a:defRPr/>
              </a:pPr>
              <a:t>‹#›</a:t>
            </a:fld>
            <a:endParaRPr lang="en-US"/>
          </a:p>
        </p:txBody>
      </p:sp>
      <p:sp>
        <p:nvSpPr>
          <p:cNvPr id="6" name="Footer Placeholder 5"/>
          <p:cNvSpPr>
            <a:spLocks noGrp="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spcBef>
                <a:spcPct val="50000"/>
              </a:spcBef>
              <a:defRPr b="1"/>
            </a:lvl1pPr>
          </a:lstStyle>
          <a:p>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fld id="{A04F3F31-E928-41F1-BCD1-89C410EEEA75}" type="slidenum">
              <a:rPr lang="en-US"/>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ar"/>
          <p:cNvPicPr>
            <a:picLocks noChangeAspect="1" noChangeArrowheads="1"/>
          </p:cNvPicPr>
          <p:nvPr userDrawn="1"/>
        </p:nvPicPr>
        <p:blipFill>
          <a:blip r:embed="rId2" cstate="print"/>
          <a:srcRect/>
          <a:stretch>
            <a:fillRect/>
          </a:stretch>
        </p:blipFill>
        <p:spPr bwMode="auto">
          <a:xfrm>
            <a:off x="0" y="2371725"/>
            <a:ext cx="9144000" cy="3267075"/>
          </a:xfrm>
          <a:prstGeom prst="rect">
            <a:avLst/>
          </a:prstGeom>
          <a:noFill/>
          <a:ln w="9525">
            <a:noFill/>
            <a:miter lim="800000"/>
            <a:headEnd/>
            <a:tailEnd/>
          </a:ln>
        </p:spPr>
      </p:pic>
      <p:pic>
        <p:nvPicPr>
          <p:cNvPr id="5" name="Picture 2" descr="Logo"/>
          <p:cNvPicPr>
            <a:picLocks noChangeAspect="1" noChangeArrowheads="1"/>
          </p:cNvPicPr>
          <p:nvPr userDrawn="1"/>
        </p:nvPicPr>
        <p:blipFill>
          <a:blip r:embed="rId3" cstate="print"/>
          <a:srcRect/>
          <a:stretch>
            <a:fillRect/>
          </a:stretch>
        </p:blipFill>
        <p:spPr bwMode="auto">
          <a:xfrm>
            <a:off x="304800" y="457200"/>
            <a:ext cx="1447800" cy="1331913"/>
          </a:xfrm>
          <a:prstGeom prst="rect">
            <a:avLst/>
          </a:prstGeom>
          <a:noFill/>
          <a:ln w="9525">
            <a:noFill/>
            <a:miter lim="800000"/>
            <a:headEnd/>
            <a:tailEnd/>
          </a:ln>
        </p:spPr>
      </p:pic>
      <p:sp>
        <p:nvSpPr>
          <p:cNvPr id="11266" name="Rectangle 2"/>
          <p:cNvSpPr>
            <a:spLocks noGrp="1" noChangeArrowheads="1"/>
          </p:cNvSpPr>
          <p:nvPr>
            <p:ph type="ctrTitle"/>
          </p:nvPr>
        </p:nvSpPr>
        <p:spPr>
          <a:xfrm>
            <a:off x="2209800" y="342900"/>
            <a:ext cx="6553200" cy="1371600"/>
          </a:xfrm>
        </p:spPr>
        <p:txBody>
          <a:bodyPr/>
          <a:lstStyle>
            <a:lvl1pPr>
              <a:defRPr sz="4200">
                <a:solidFill>
                  <a:schemeClr val="tx1"/>
                </a:solidFill>
              </a:defRPr>
            </a:lvl1pPr>
          </a:lstStyle>
          <a:p>
            <a:r>
              <a:rPr lang="en-US"/>
              <a:t>Click to edit Master title style</a:t>
            </a:r>
          </a:p>
        </p:txBody>
      </p:sp>
      <p:sp>
        <p:nvSpPr>
          <p:cNvPr id="11267" name="Rectangle 3"/>
          <p:cNvSpPr>
            <a:spLocks noGrp="1" noChangeArrowheads="1"/>
          </p:cNvSpPr>
          <p:nvPr>
            <p:ph type="subTitle" idx="1"/>
          </p:nvPr>
        </p:nvSpPr>
        <p:spPr>
          <a:xfrm>
            <a:off x="2209800" y="1676400"/>
            <a:ext cx="6553200" cy="427038"/>
          </a:xfrm>
        </p:spPr>
        <p:txBody>
          <a:bodyPr/>
          <a:lstStyle>
            <a:lvl1pPr marL="0" indent="0">
              <a:buFontTx/>
              <a:buNone/>
              <a:defRPr sz="2200"/>
            </a:lvl1pPr>
          </a:lstStyle>
          <a:p>
            <a:r>
              <a:rPr lang="en-US"/>
              <a:t>Click to edit Master subtitle style</a:t>
            </a:r>
          </a:p>
        </p:txBody>
      </p:sp>
      <p:sp>
        <p:nvSpPr>
          <p:cNvPr id="6"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7" name="Rectangle 5"/>
          <p:cNvSpPr>
            <a:spLocks noGrp="1" noChangeArrowheads="1"/>
          </p:cNvSpPr>
          <p:nvPr>
            <p:ph type="ftr" sz="quarter" idx="11"/>
          </p:nvPr>
        </p:nvSpPr>
        <p:spPr/>
        <p:txBody>
          <a:bodyPr/>
          <a:lstStyle>
            <a:lvl1pPr>
              <a:spcBef>
                <a:spcPct val="50000"/>
              </a:spcBef>
              <a:defRPr b="1"/>
            </a:lvl1pPr>
          </a:lstStyle>
          <a:p>
            <a:pPr>
              <a:defRPr/>
            </a:pPr>
            <a:endParaRPr lang="en-US"/>
          </a:p>
        </p:txBody>
      </p:sp>
      <p:sp>
        <p:nvSpPr>
          <p:cNvPr id="8" name="Rectangle 6"/>
          <p:cNvSpPr>
            <a:spLocks noGrp="1" noChangeArrowheads="1"/>
          </p:cNvSpPr>
          <p:nvPr>
            <p:ph type="sldNum" sz="quarter" idx="12"/>
          </p:nvPr>
        </p:nvSpPr>
        <p:spPr/>
        <p:txBody>
          <a:bodyPr/>
          <a:lstStyle>
            <a:lvl1pPr>
              <a:spcBef>
                <a:spcPct val="50000"/>
              </a:spcBef>
              <a:defRPr b="1"/>
            </a:lvl1pPr>
          </a:lstStyle>
          <a:p>
            <a:pPr>
              <a:defRPr/>
            </a:pPr>
            <a:fld id="{E3F4C95B-79C8-4886-AD08-1B8A4B3FB0E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C6432A7E-A9FF-468A-8442-17C85FB193EA}"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966392AE-73B5-4C28-86B7-90159690593A}"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3EB426F3-D5EB-4983-BD0F-C059750E206D}"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C07CA704-9A95-47D0-8FCD-8F831B9EAA49}"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8" name="Rectangle 6"/>
          <p:cNvSpPr>
            <a:spLocks noGrp="1" noChangeArrowheads="1"/>
          </p:cNvSpPr>
          <p:nvPr>
            <p:ph type="sldNum" sz="quarter" idx="11"/>
          </p:nvPr>
        </p:nvSpPr>
        <p:spPr/>
        <p:txBody>
          <a:bodyPr/>
          <a:lstStyle>
            <a:lvl1pPr>
              <a:spcBef>
                <a:spcPct val="50000"/>
              </a:spcBef>
              <a:defRPr b="1"/>
            </a:lvl1pPr>
          </a:lstStyle>
          <a:p>
            <a:pPr>
              <a:defRPr/>
            </a:pPr>
            <a:fld id="{EF2F50A6-EFD9-4771-8424-1AED41D87F27}" type="slidenum">
              <a:rPr lang="en-US"/>
              <a:pPr>
                <a:defRPr/>
              </a:pPr>
              <a:t>‹#›</a:t>
            </a:fld>
            <a:endParaRPr lang="en-US"/>
          </a:p>
        </p:txBody>
      </p:sp>
      <p:sp>
        <p:nvSpPr>
          <p:cNvPr id="9"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4" name="Rectangle 6"/>
          <p:cNvSpPr>
            <a:spLocks noGrp="1" noChangeArrowheads="1"/>
          </p:cNvSpPr>
          <p:nvPr>
            <p:ph type="sldNum" sz="quarter" idx="11"/>
          </p:nvPr>
        </p:nvSpPr>
        <p:spPr/>
        <p:txBody>
          <a:bodyPr/>
          <a:lstStyle>
            <a:lvl1pPr>
              <a:spcBef>
                <a:spcPct val="50000"/>
              </a:spcBef>
              <a:defRPr b="1"/>
            </a:lvl1pPr>
          </a:lstStyle>
          <a:p>
            <a:pPr>
              <a:defRPr/>
            </a:pPr>
            <a:fld id="{B08272BA-8F49-4128-88CE-2F02664DB3D8}" type="slidenum">
              <a:rPr lang="en-US"/>
              <a:pPr>
                <a:defRPr/>
              </a:pPr>
              <a:t>‹#›</a:t>
            </a:fld>
            <a:endParaRPr lang="en-US"/>
          </a:p>
        </p:txBody>
      </p:sp>
      <p:sp>
        <p:nvSpPr>
          <p:cNvPr id="5"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3" name="Rectangle 6"/>
          <p:cNvSpPr>
            <a:spLocks noGrp="1" noChangeArrowheads="1"/>
          </p:cNvSpPr>
          <p:nvPr>
            <p:ph type="sldNum" sz="quarter" idx="11"/>
          </p:nvPr>
        </p:nvSpPr>
        <p:spPr/>
        <p:txBody>
          <a:bodyPr/>
          <a:lstStyle>
            <a:lvl1pPr>
              <a:spcBef>
                <a:spcPct val="50000"/>
              </a:spcBef>
              <a:defRPr b="1"/>
            </a:lvl1pPr>
          </a:lstStyle>
          <a:p>
            <a:pPr>
              <a:defRPr/>
            </a:pPr>
            <a:fld id="{D60A98BB-B57F-41E1-B122-ABEA243D4AAB}" type="slidenum">
              <a:rPr lang="en-US"/>
              <a:pPr>
                <a:defRPr/>
              </a:pPr>
              <a:t>‹#›</a:t>
            </a:fld>
            <a:endParaRPr lang="en-US"/>
          </a:p>
        </p:txBody>
      </p:sp>
      <p:sp>
        <p:nvSpPr>
          <p:cNvPr id="4"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220D4400-BCB2-4637-B420-1A86933B9290}"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5001764A-61CC-4219-9A18-0D331349A17C}"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46E5C5AE-9674-4EE0-AC2B-9D2CD667950C}"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3050"/>
            <a:ext cx="2286000" cy="2741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3050"/>
            <a:ext cx="6705600" cy="2741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66AD02E1-F607-46E8-9F0A-AE46B9B5648A}"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6C41912E-16C0-4A2E-9522-6ABF2DE1EF3E}"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4038600" cy="93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078038"/>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7" name="Rectangle 6"/>
          <p:cNvSpPr>
            <a:spLocks noGrp="1" noChangeArrowheads="1"/>
          </p:cNvSpPr>
          <p:nvPr>
            <p:ph type="sldNum" sz="quarter" idx="11"/>
          </p:nvPr>
        </p:nvSpPr>
        <p:spPr/>
        <p:txBody>
          <a:bodyPr/>
          <a:lstStyle>
            <a:lvl1pPr>
              <a:spcBef>
                <a:spcPct val="50000"/>
              </a:spcBef>
              <a:defRPr b="1"/>
            </a:lvl1pPr>
          </a:lstStyle>
          <a:p>
            <a:pPr>
              <a:defRPr/>
            </a:pPr>
            <a:fld id="{ECD56B47-ADAC-434A-9757-51DFC75E68B1}" type="slidenum">
              <a:rPr lang="en-US"/>
              <a:pPr>
                <a:defRPr/>
              </a:pPr>
              <a:t>‹#›</a:t>
            </a:fld>
            <a:endParaRPr lang="en-US"/>
          </a:p>
        </p:txBody>
      </p:sp>
      <p:sp>
        <p:nvSpPr>
          <p:cNvPr id="8"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1D0FB2FD-A98E-4270-922A-43AFF5754FD1}"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lgn="ctr">
              <a:spcBef>
                <a:spcPct val="50000"/>
              </a:spcBef>
              <a:defRPr b="1"/>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spcBef>
                <a:spcPct val="50000"/>
              </a:spcBef>
              <a:defRPr b="1"/>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spcBef>
                <a:spcPct val="50000"/>
              </a:spcBef>
              <a:defRPr b="1"/>
            </a:lvl1pPr>
          </a:lstStyle>
          <a:p>
            <a:pPr>
              <a:defRPr/>
            </a:pPr>
            <a:fld id="{8C03E49F-7E16-4209-B9E8-860650BD774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ar"/>
          <p:cNvPicPr>
            <a:picLocks noChangeAspect="1" noChangeArrowheads="1"/>
          </p:cNvPicPr>
          <p:nvPr userDrawn="1"/>
        </p:nvPicPr>
        <p:blipFill>
          <a:blip r:embed="rId2" cstate="print"/>
          <a:srcRect/>
          <a:stretch>
            <a:fillRect/>
          </a:stretch>
        </p:blipFill>
        <p:spPr bwMode="auto">
          <a:xfrm>
            <a:off x="0" y="2371725"/>
            <a:ext cx="9144000" cy="3267075"/>
          </a:xfrm>
          <a:prstGeom prst="rect">
            <a:avLst/>
          </a:prstGeom>
          <a:noFill/>
          <a:ln w="9525">
            <a:noFill/>
            <a:miter lim="800000"/>
            <a:headEnd/>
            <a:tailEnd/>
          </a:ln>
        </p:spPr>
      </p:pic>
      <p:pic>
        <p:nvPicPr>
          <p:cNvPr id="5" name="Picture 2" descr="Logo"/>
          <p:cNvPicPr>
            <a:picLocks noChangeAspect="1" noChangeArrowheads="1"/>
          </p:cNvPicPr>
          <p:nvPr userDrawn="1"/>
        </p:nvPicPr>
        <p:blipFill>
          <a:blip r:embed="rId3" cstate="print"/>
          <a:srcRect/>
          <a:stretch>
            <a:fillRect/>
          </a:stretch>
        </p:blipFill>
        <p:spPr bwMode="auto">
          <a:xfrm>
            <a:off x="304800" y="457200"/>
            <a:ext cx="1447800" cy="1331913"/>
          </a:xfrm>
          <a:prstGeom prst="rect">
            <a:avLst/>
          </a:prstGeom>
          <a:noFill/>
          <a:ln w="9525">
            <a:noFill/>
            <a:miter lim="800000"/>
            <a:headEnd/>
            <a:tailEnd/>
          </a:ln>
        </p:spPr>
      </p:pic>
      <p:sp>
        <p:nvSpPr>
          <p:cNvPr id="11266" name="Rectangle 2"/>
          <p:cNvSpPr>
            <a:spLocks noGrp="1" noChangeArrowheads="1"/>
          </p:cNvSpPr>
          <p:nvPr>
            <p:ph type="ctrTitle"/>
          </p:nvPr>
        </p:nvSpPr>
        <p:spPr>
          <a:xfrm>
            <a:off x="2209800" y="342900"/>
            <a:ext cx="6553200" cy="1371600"/>
          </a:xfrm>
        </p:spPr>
        <p:txBody>
          <a:bodyPr/>
          <a:lstStyle>
            <a:lvl1pPr>
              <a:defRPr sz="4200">
                <a:solidFill>
                  <a:schemeClr val="tx1"/>
                </a:solidFill>
              </a:defRPr>
            </a:lvl1pPr>
          </a:lstStyle>
          <a:p>
            <a:r>
              <a:rPr lang="en-US"/>
              <a:t>Click to edit Master title style</a:t>
            </a:r>
          </a:p>
        </p:txBody>
      </p:sp>
      <p:sp>
        <p:nvSpPr>
          <p:cNvPr id="11267" name="Rectangle 3"/>
          <p:cNvSpPr>
            <a:spLocks noGrp="1" noChangeArrowheads="1"/>
          </p:cNvSpPr>
          <p:nvPr>
            <p:ph type="subTitle" idx="1"/>
          </p:nvPr>
        </p:nvSpPr>
        <p:spPr>
          <a:xfrm>
            <a:off x="2209800" y="1676400"/>
            <a:ext cx="6553200" cy="427038"/>
          </a:xfrm>
        </p:spPr>
        <p:txBody>
          <a:bodyPr/>
          <a:lstStyle>
            <a:lvl1pPr marL="0" indent="0">
              <a:buFontTx/>
              <a:buNone/>
              <a:defRPr sz="2200"/>
            </a:lvl1pPr>
          </a:lstStyle>
          <a:p>
            <a:r>
              <a:rPr lang="en-US"/>
              <a:t>Click to edit Master subtitle style</a:t>
            </a:r>
          </a:p>
        </p:txBody>
      </p:sp>
      <p:sp>
        <p:nvSpPr>
          <p:cNvPr id="6"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7" name="Rectangle 5"/>
          <p:cNvSpPr>
            <a:spLocks noGrp="1" noChangeArrowheads="1"/>
          </p:cNvSpPr>
          <p:nvPr>
            <p:ph type="ftr" sz="quarter" idx="11"/>
          </p:nvPr>
        </p:nvSpPr>
        <p:spPr/>
        <p:txBody>
          <a:bodyPr/>
          <a:lstStyle>
            <a:lvl1pPr>
              <a:spcBef>
                <a:spcPct val="50000"/>
              </a:spcBef>
              <a:defRPr b="1"/>
            </a:lvl1pPr>
          </a:lstStyle>
          <a:p>
            <a:pPr>
              <a:defRPr/>
            </a:pPr>
            <a:endParaRPr lang="en-US"/>
          </a:p>
        </p:txBody>
      </p:sp>
      <p:sp>
        <p:nvSpPr>
          <p:cNvPr id="8" name="Rectangle 6"/>
          <p:cNvSpPr>
            <a:spLocks noGrp="1" noChangeArrowheads="1"/>
          </p:cNvSpPr>
          <p:nvPr>
            <p:ph type="sldNum" sz="quarter" idx="12"/>
          </p:nvPr>
        </p:nvSpPr>
        <p:spPr/>
        <p:txBody>
          <a:bodyPr/>
          <a:lstStyle>
            <a:lvl1pPr>
              <a:spcBef>
                <a:spcPct val="50000"/>
              </a:spcBef>
              <a:defRPr b="1"/>
            </a:lvl1pPr>
          </a:lstStyle>
          <a:p>
            <a:pPr>
              <a:defRPr/>
            </a:pPr>
            <a:fld id="{BBA7A010-C328-4F76-BE53-D102F19D630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A7B686F7-4A2C-499F-A15B-E7FEA1D71F79}"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1BDA3055-375F-4B19-8077-843049647BBF}"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384B3713-A04B-4A46-8B64-677B9DEBE80A}"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8" name="Rectangle 6"/>
          <p:cNvSpPr>
            <a:spLocks noGrp="1" noChangeArrowheads="1"/>
          </p:cNvSpPr>
          <p:nvPr>
            <p:ph type="sldNum" sz="quarter" idx="11"/>
          </p:nvPr>
        </p:nvSpPr>
        <p:spPr/>
        <p:txBody>
          <a:bodyPr/>
          <a:lstStyle>
            <a:lvl1pPr>
              <a:spcBef>
                <a:spcPct val="50000"/>
              </a:spcBef>
              <a:defRPr b="1"/>
            </a:lvl1pPr>
          </a:lstStyle>
          <a:p>
            <a:pPr>
              <a:defRPr/>
            </a:pPr>
            <a:fld id="{22CBD96B-6E1C-4AFD-AAF8-CFF27FB32B27}" type="slidenum">
              <a:rPr lang="en-US"/>
              <a:pPr>
                <a:defRPr/>
              </a:pPr>
              <a:t>‹#›</a:t>
            </a:fld>
            <a:endParaRPr lang="en-US"/>
          </a:p>
        </p:txBody>
      </p:sp>
      <p:sp>
        <p:nvSpPr>
          <p:cNvPr id="9"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4" name="Rectangle 6"/>
          <p:cNvSpPr>
            <a:spLocks noGrp="1" noChangeArrowheads="1"/>
          </p:cNvSpPr>
          <p:nvPr>
            <p:ph type="sldNum" sz="quarter" idx="11"/>
          </p:nvPr>
        </p:nvSpPr>
        <p:spPr/>
        <p:txBody>
          <a:bodyPr/>
          <a:lstStyle>
            <a:lvl1pPr>
              <a:spcBef>
                <a:spcPct val="50000"/>
              </a:spcBef>
              <a:defRPr b="1"/>
            </a:lvl1pPr>
          </a:lstStyle>
          <a:p>
            <a:pPr>
              <a:defRPr/>
            </a:pPr>
            <a:fld id="{1573B7D3-2B23-4DAA-B46E-30159C37B2F6}" type="slidenum">
              <a:rPr lang="en-US"/>
              <a:pPr>
                <a:defRPr/>
              </a:pPr>
              <a:t>‹#›</a:t>
            </a:fld>
            <a:endParaRPr lang="en-US"/>
          </a:p>
        </p:txBody>
      </p:sp>
      <p:sp>
        <p:nvSpPr>
          <p:cNvPr id="5"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3" name="Rectangle 6"/>
          <p:cNvSpPr>
            <a:spLocks noGrp="1" noChangeArrowheads="1"/>
          </p:cNvSpPr>
          <p:nvPr>
            <p:ph type="sldNum" sz="quarter" idx="11"/>
          </p:nvPr>
        </p:nvSpPr>
        <p:spPr/>
        <p:txBody>
          <a:bodyPr/>
          <a:lstStyle>
            <a:lvl1pPr>
              <a:spcBef>
                <a:spcPct val="50000"/>
              </a:spcBef>
              <a:defRPr b="1"/>
            </a:lvl1pPr>
          </a:lstStyle>
          <a:p>
            <a:pPr>
              <a:defRPr/>
            </a:pPr>
            <a:fld id="{7531355F-DA11-4B74-A94C-0B10E3286BFB}" type="slidenum">
              <a:rPr lang="en-US"/>
              <a:pPr>
                <a:defRPr/>
              </a:pPr>
              <a:t>‹#›</a:t>
            </a:fld>
            <a:endParaRPr lang="en-US"/>
          </a:p>
        </p:txBody>
      </p:sp>
      <p:sp>
        <p:nvSpPr>
          <p:cNvPr id="4"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2353D8C1-853C-44E2-97EE-E33EE39D19BC}"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F4C174B2-65BE-4609-BBAE-E314A9158398}"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8" name="Rectangle 6"/>
          <p:cNvSpPr>
            <a:spLocks noGrp="1" noChangeArrowheads="1"/>
          </p:cNvSpPr>
          <p:nvPr>
            <p:ph type="sldNum" sz="quarter" idx="11"/>
          </p:nvPr>
        </p:nvSpPr>
        <p:spPr/>
        <p:txBody>
          <a:bodyPr/>
          <a:lstStyle>
            <a:lvl1pPr>
              <a:spcBef>
                <a:spcPct val="50000"/>
              </a:spcBef>
              <a:defRPr b="1"/>
            </a:lvl1pPr>
          </a:lstStyle>
          <a:p>
            <a:pPr>
              <a:defRPr/>
            </a:pPr>
            <a:fld id="{E3BF901A-B06B-49C1-95EB-1F059C554BEE}" type="slidenum">
              <a:rPr lang="en-US"/>
              <a:pPr>
                <a:defRPr/>
              </a:pPr>
              <a:t>‹#›</a:t>
            </a:fld>
            <a:endParaRPr lang="en-US"/>
          </a:p>
        </p:txBody>
      </p:sp>
      <p:sp>
        <p:nvSpPr>
          <p:cNvPr id="9"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7F52151C-6AFF-4FCB-983D-479756E7F1DE}"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3050"/>
            <a:ext cx="2286000" cy="2741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3050"/>
            <a:ext cx="6705600" cy="2741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5" name="Rectangle 6"/>
          <p:cNvSpPr>
            <a:spLocks noGrp="1" noChangeArrowheads="1"/>
          </p:cNvSpPr>
          <p:nvPr>
            <p:ph type="sldNum" sz="quarter" idx="11"/>
          </p:nvPr>
        </p:nvSpPr>
        <p:spPr/>
        <p:txBody>
          <a:bodyPr/>
          <a:lstStyle>
            <a:lvl1pPr>
              <a:spcBef>
                <a:spcPct val="50000"/>
              </a:spcBef>
              <a:defRPr b="1"/>
            </a:lvl1pPr>
          </a:lstStyle>
          <a:p>
            <a:pPr>
              <a:defRPr/>
            </a:pPr>
            <a:fld id="{8E299D87-5754-402C-914A-B305DE5E49F1}" type="slidenum">
              <a:rPr lang="en-US"/>
              <a:pPr>
                <a:defRPr/>
              </a:pPr>
              <a:t>‹#›</a:t>
            </a:fld>
            <a:endParaRPr lang="en-US"/>
          </a:p>
        </p:txBody>
      </p:sp>
      <p:sp>
        <p:nvSpPr>
          <p:cNvPr id="6"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E02255E0-6306-4C71-A32D-416F42BA00C8}"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4038600" cy="93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078038"/>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7" name="Rectangle 6"/>
          <p:cNvSpPr>
            <a:spLocks noGrp="1" noChangeArrowheads="1"/>
          </p:cNvSpPr>
          <p:nvPr>
            <p:ph type="sldNum" sz="quarter" idx="11"/>
          </p:nvPr>
        </p:nvSpPr>
        <p:spPr/>
        <p:txBody>
          <a:bodyPr/>
          <a:lstStyle>
            <a:lvl1pPr>
              <a:spcBef>
                <a:spcPct val="50000"/>
              </a:spcBef>
              <a:defRPr b="1"/>
            </a:lvl1pPr>
          </a:lstStyle>
          <a:p>
            <a:pPr>
              <a:defRPr/>
            </a:pPr>
            <a:fld id="{6B1A6951-70D9-4800-B025-FA60C34D2367}" type="slidenum">
              <a:rPr lang="en-US"/>
              <a:pPr>
                <a:defRPr/>
              </a:pPr>
              <a:t>‹#›</a:t>
            </a:fld>
            <a:endParaRPr lang="en-US"/>
          </a:p>
        </p:txBody>
      </p:sp>
      <p:sp>
        <p:nvSpPr>
          <p:cNvPr id="8"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lgn="ctr">
              <a:spcBef>
                <a:spcPct val="50000"/>
              </a:spcBef>
              <a:defRPr b="1"/>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spcBef>
                <a:spcPct val="50000"/>
              </a:spcBef>
              <a:defRPr b="1"/>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spcBef>
                <a:spcPct val="50000"/>
              </a:spcBef>
              <a:defRPr b="1"/>
            </a:lvl1pPr>
          </a:lstStyle>
          <a:p>
            <a:pPr>
              <a:defRPr/>
            </a:pPr>
            <a:fld id="{96F4B205-6822-45D1-A819-CF7D4A875772}"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238" y="1025525"/>
            <a:ext cx="43497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025525"/>
            <a:ext cx="43513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4" name="Rectangle 6"/>
          <p:cNvSpPr>
            <a:spLocks noGrp="1" noChangeArrowheads="1"/>
          </p:cNvSpPr>
          <p:nvPr>
            <p:ph type="sldNum" sz="quarter" idx="11"/>
          </p:nvPr>
        </p:nvSpPr>
        <p:spPr/>
        <p:txBody>
          <a:bodyPr/>
          <a:lstStyle>
            <a:lvl1pPr>
              <a:spcBef>
                <a:spcPct val="50000"/>
              </a:spcBef>
              <a:defRPr b="1"/>
            </a:lvl1pPr>
          </a:lstStyle>
          <a:p>
            <a:pPr>
              <a:defRPr/>
            </a:pPr>
            <a:fld id="{1B5F1143-5877-430E-BDA2-F8B345844C94}" type="slidenum">
              <a:rPr lang="en-US"/>
              <a:pPr>
                <a:defRPr/>
              </a:pPr>
              <a:t>‹#›</a:t>
            </a:fld>
            <a:endParaRPr lang="en-US"/>
          </a:p>
        </p:txBody>
      </p:sp>
      <p:sp>
        <p:nvSpPr>
          <p:cNvPr id="5"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144463"/>
            <a:ext cx="2287588" cy="4995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44463"/>
            <a:ext cx="6715125" cy="499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463"/>
            <a:ext cx="9155113" cy="571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238" y="1025525"/>
            <a:ext cx="43497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4388" y="1025525"/>
            <a:ext cx="43513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4388" y="3159125"/>
            <a:ext cx="43513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463"/>
            <a:ext cx="9155113" cy="571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238" y="1025525"/>
            <a:ext cx="43497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025525"/>
            <a:ext cx="43513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ar"/>
          <p:cNvPicPr>
            <a:picLocks noChangeAspect="1" noChangeArrowheads="1"/>
          </p:cNvPicPr>
          <p:nvPr userDrawn="1"/>
        </p:nvPicPr>
        <p:blipFill>
          <a:blip r:embed="rId2" cstate="print"/>
          <a:srcRect t="3517"/>
          <a:stretch>
            <a:fillRect/>
          </a:stretch>
        </p:blipFill>
        <p:spPr bwMode="auto">
          <a:xfrm>
            <a:off x="0" y="2371725"/>
            <a:ext cx="9144000" cy="3267075"/>
          </a:xfrm>
          <a:prstGeom prst="rect">
            <a:avLst/>
          </a:prstGeom>
          <a:noFill/>
          <a:ln w="9525">
            <a:noFill/>
            <a:miter lim="800000"/>
            <a:headEnd/>
            <a:tailEnd/>
          </a:ln>
        </p:spPr>
      </p:pic>
      <p:pic>
        <p:nvPicPr>
          <p:cNvPr id="5" name="Picture 2" descr="Logo"/>
          <p:cNvPicPr>
            <a:picLocks noChangeAspect="1" noChangeArrowheads="1"/>
          </p:cNvPicPr>
          <p:nvPr userDrawn="1"/>
        </p:nvPicPr>
        <p:blipFill>
          <a:blip r:embed="rId3" cstate="print"/>
          <a:srcRect/>
          <a:stretch>
            <a:fillRect/>
          </a:stretch>
        </p:blipFill>
        <p:spPr bwMode="auto">
          <a:xfrm>
            <a:off x="304800" y="457200"/>
            <a:ext cx="1447800" cy="1331913"/>
          </a:xfrm>
          <a:prstGeom prst="rect">
            <a:avLst/>
          </a:prstGeom>
          <a:noFill/>
          <a:ln w="9525">
            <a:noFill/>
            <a:miter lim="800000"/>
            <a:headEnd/>
            <a:tailEnd/>
          </a:ln>
        </p:spPr>
      </p:pic>
      <p:sp>
        <p:nvSpPr>
          <p:cNvPr id="11266" name="Rectangle 2"/>
          <p:cNvSpPr>
            <a:spLocks noGrp="1" noChangeArrowheads="1"/>
          </p:cNvSpPr>
          <p:nvPr>
            <p:ph type="ctrTitle"/>
          </p:nvPr>
        </p:nvSpPr>
        <p:spPr>
          <a:xfrm>
            <a:off x="2209800" y="342900"/>
            <a:ext cx="6553200" cy="1371600"/>
          </a:xfrm>
        </p:spPr>
        <p:txBody>
          <a:bodyPr/>
          <a:lstStyle>
            <a:lvl1pPr>
              <a:defRPr sz="4200">
                <a:solidFill>
                  <a:schemeClr val="tx1"/>
                </a:solidFill>
              </a:defRPr>
            </a:lvl1pPr>
          </a:lstStyle>
          <a:p>
            <a:r>
              <a:rPr lang="en-US" dirty="0"/>
              <a:t>Click to edit Master title style</a:t>
            </a:r>
          </a:p>
        </p:txBody>
      </p:sp>
      <p:sp>
        <p:nvSpPr>
          <p:cNvPr id="11267" name="Rectangle 3"/>
          <p:cNvSpPr>
            <a:spLocks noGrp="1" noChangeArrowheads="1"/>
          </p:cNvSpPr>
          <p:nvPr>
            <p:ph type="subTitle" idx="1"/>
          </p:nvPr>
        </p:nvSpPr>
        <p:spPr>
          <a:xfrm>
            <a:off x="2209800" y="1676400"/>
            <a:ext cx="6553200" cy="427038"/>
          </a:xfrm>
        </p:spPr>
        <p:txBody>
          <a:bodyPr/>
          <a:lstStyle>
            <a:lvl1pPr marL="0" indent="0">
              <a:buFontTx/>
              <a:buNone/>
              <a:defRPr sz="220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7"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US"/>
          </a:p>
        </p:txBody>
      </p:sp>
      <p:sp>
        <p:nvSpPr>
          <p:cNvPr id="8" name="Rectangle 6"/>
          <p:cNvSpPr>
            <a:spLocks noGrp="1" noChangeArrowheads="1"/>
          </p:cNvSpPr>
          <p:nvPr>
            <p:ph type="sldNum" sz="quarter" idx="12"/>
          </p:nvPr>
        </p:nvSpPr>
        <p:spPr/>
        <p:txBody>
          <a:bodyPr/>
          <a:lstStyle>
            <a:lvl1pPr>
              <a:defRPr b="1">
                <a:ea typeface="MS PGothic" pitchFamily="34" charset="-128"/>
              </a:defRPr>
            </a:lvl1pPr>
          </a:lstStyle>
          <a:p>
            <a:pPr>
              <a:defRPr/>
            </a:pPr>
            <a:fld id="{8296178D-9A40-44AD-A297-227A701CEB34}"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990600"/>
            <a:ext cx="8229600" cy="4800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5" name="Rectangle 6"/>
          <p:cNvSpPr>
            <a:spLocks noGrp="1" noChangeArrowheads="1"/>
          </p:cNvSpPr>
          <p:nvPr>
            <p:ph type="sldNum" sz="quarter" idx="11"/>
          </p:nvPr>
        </p:nvSpPr>
        <p:spPr/>
        <p:txBody>
          <a:bodyPr/>
          <a:lstStyle>
            <a:lvl1pPr>
              <a:defRPr b="1">
                <a:ea typeface="MS PGothic" pitchFamily="34" charset="-128"/>
              </a:defRPr>
            </a:lvl1pPr>
          </a:lstStyle>
          <a:p>
            <a:pPr>
              <a:defRPr/>
            </a:pPr>
            <a:fld id="{5D5E90E4-8318-44A3-BA8E-DF08EA8E83ED}" type="slidenum">
              <a:rPr lang="en-US"/>
              <a:pPr>
                <a:defRPr/>
              </a:pPr>
              <a:t>‹#›</a:t>
            </a:fld>
            <a:endParaRPr lang="en-US"/>
          </a:p>
        </p:txBody>
      </p:sp>
      <p:sp>
        <p:nvSpPr>
          <p:cNvPr id="6"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3" name="Rectangle 6"/>
          <p:cNvSpPr>
            <a:spLocks noGrp="1" noChangeArrowheads="1"/>
          </p:cNvSpPr>
          <p:nvPr>
            <p:ph type="sldNum" sz="quarter" idx="11"/>
          </p:nvPr>
        </p:nvSpPr>
        <p:spPr/>
        <p:txBody>
          <a:bodyPr/>
          <a:lstStyle>
            <a:lvl1pPr>
              <a:spcBef>
                <a:spcPct val="50000"/>
              </a:spcBef>
              <a:defRPr b="1"/>
            </a:lvl1pPr>
          </a:lstStyle>
          <a:p>
            <a:pPr>
              <a:defRPr/>
            </a:pPr>
            <a:fld id="{A63681F4-E820-4721-91F4-5DA892ACC644}" type="slidenum">
              <a:rPr lang="en-US"/>
              <a:pPr>
                <a:defRPr/>
              </a:pPr>
              <a:t>‹#›</a:t>
            </a:fld>
            <a:endParaRPr lang="en-US"/>
          </a:p>
        </p:txBody>
      </p:sp>
      <p:sp>
        <p:nvSpPr>
          <p:cNvPr id="4"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5" name="Rectangle 6"/>
          <p:cNvSpPr>
            <a:spLocks noGrp="1" noChangeArrowheads="1"/>
          </p:cNvSpPr>
          <p:nvPr>
            <p:ph type="sldNum" sz="quarter" idx="11"/>
          </p:nvPr>
        </p:nvSpPr>
        <p:spPr/>
        <p:txBody>
          <a:bodyPr/>
          <a:lstStyle>
            <a:lvl1pPr>
              <a:defRPr b="1">
                <a:ea typeface="MS PGothic" pitchFamily="34" charset="-128"/>
              </a:defRPr>
            </a:lvl1pPr>
          </a:lstStyle>
          <a:p>
            <a:pPr>
              <a:defRPr/>
            </a:pPr>
            <a:fld id="{1237F02E-5A23-4A9D-9B31-7604F48E3A6B}" type="slidenum">
              <a:rPr lang="en-US"/>
              <a:pPr>
                <a:defRPr/>
              </a:pPr>
              <a:t>‹#›</a:t>
            </a:fld>
            <a:endParaRPr lang="en-US"/>
          </a:p>
        </p:txBody>
      </p:sp>
      <p:sp>
        <p:nvSpPr>
          <p:cNvPr id="6"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90600"/>
            <a:ext cx="4038600" cy="2024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6" name="Rectangle 6"/>
          <p:cNvSpPr>
            <a:spLocks noGrp="1" noChangeArrowheads="1"/>
          </p:cNvSpPr>
          <p:nvPr>
            <p:ph type="sldNum" sz="quarter" idx="11"/>
          </p:nvPr>
        </p:nvSpPr>
        <p:spPr/>
        <p:txBody>
          <a:bodyPr/>
          <a:lstStyle>
            <a:lvl1pPr>
              <a:defRPr b="1">
                <a:ea typeface="MS PGothic" pitchFamily="34" charset="-128"/>
              </a:defRPr>
            </a:lvl1pPr>
          </a:lstStyle>
          <a:p>
            <a:pPr>
              <a:defRPr/>
            </a:pPr>
            <a:fld id="{013D2731-A06E-41E4-BE0B-9E434AA2DEE4}" type="slidenum">
              <a:rPr lang="en-US"/>
              <a:pPr>
                <a:defRPr/>
              </a:pPr>
              <a:t>‹#›</a:t>
            </a:fld>
            <a:endParaRPr lang="en-US"/>
          </a:p>
        </p:txBody>
      </p:sp>
      <p:sp>
        <p:nvSpPr>
          <p:cNvPr id="7"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8" name="Rectangle 6"/>
          <p:cNvSpPr>
            <a:spLocks noGrp="1" noChangeArrowheads="1"/>
          </p:cNvSpPr>
          <p:nvPr>
            <p:ph type="sldNum" sz="quarter" idx="11"/>
          </p:nvPr>
        </p:nvSpPr>
        <p:spPr/>
        <p:txBody>
          <a:bodyPr/>
          <a:lstStyle>
            <a:lvl1pPr>
              <a:defRPr b="1">
                <a:ea typeface="MS PGothic" pitchFamily="34" charset="-128"/>
              </a:defRPr>
            </a:lvl1pPr>
          </a:lstStyle>
          <a:p>
            <a:pPr>
              <a:defRPr/>
            </a:pPr>
            <a:fld id="{D5CBD93D-9CF1-4BAB-ACDF-E92B9A6E294F}" type="slidenum">
              <a:rPr lang="en-US"/>
              <a:pPr>
                <a:defRPr/>
              </a:pPr>
              <a:t>‹#›</a:t>
            </a:fld>
            <a:endParaRPr lang="en-US"/>
          </a:p>
        </p:txBody>
      </p:sp>
      <p:sp>
        <p:nvSpPr>
          <p:cNvPr id="9"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4" name="Rectangle 6"/>
          <p:cNvSpPr>
            <a:spLocks noGrp="1" noChangeArrowheads="1"/>
          </p:cNvSpPr>
          <p:nvPr>
            <p:ph type="sldNum" sz="quarter" idx="11"/>
          </p:nvPr>
        </p:nvSpPr>
        <p:spPr/>
        <p:txBody>
          <a:bodyPr/>
          <a:lstStyle>
            <a:lvl1pPr>
              <a:defRPr b="1">
                <a:ea typeface="MS PGothic" pitchFamily="34" charset="-128"/>
              </a:defRPr>
            </a:lvl1pPr>
          </a:lstStyle>
          <a:p>
            <a:pPr>
              <a:defRPr/>
            </a:pPr>
            <a:fld id="{1B8092D2-3E22-44E8-9488-692307C88BB0}" type="slidenum">
              <a:rPr lang="en-US"/>
              <a:pPr>
                <a:defRPr/>
              </a:pPr>
              <a:t>‹#›</a:t>
            </a:fld>
            <a:endParaRPr lang="en-US"/>
          </a:p>
        </p:txBody>
      </p:sp>
      <p:sp>
        <p:nvSpPr>
          <p:cNvPr id="5"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3" name="Rectangle 6"/>
          <p:cNvSpPr>
            <a:spLocks noGrp="1" noChangeArrowheads="1"/>
          </p:cNvSpPr>
          <p:nvPr>
            <p:ph type="sldNum" sz="quarter" idx="11"/>
          </p:nvPr>
        </p:nvSpPr>
        <p:spPr/>
        <p:txBody>
          <a:bodyPr/>
          <a:lstStyle>
            <a:lvl1pPr>
              <a:defRPr b="1">
                <a:ea typeface="MS PGothic" pitchFamily="34" charset="-128"/>
              </a:defRPr>
            </a:lvl1pPr>
          </a:lstStyle>
          <a:p>
            <a:pPr>
              <a:defRPr/>
            </a:pPr>
            <a:fld id="{190E623F-0517-4BD9-B02A-1897E156B3DD}" type="slidenum">
              <a:rPr lang="en-US"/>
              <a:pPr>
                <a:defRPr/>
              </a:pPr>
              <a:t>‹#›</a:t>
            </a:fld>
            <a:endParaRPr lang="en-US"/>
          </a:p>
        </p:txBody>
      </p:sp>
      <p:sp>
        <p:nvSpPr>
          <p:cNvPr id="4"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6" name="Rectangle 6"/>
          <p:cNvSpPr>
            <a:spLocks noGrp="1" noChangeArrowheads="1"/>
          </p:cNvSpPr>
          <p:nvPr>
            <p:ph type="sldNum" sz="quarter" idx="11"/>
          </p:nvPr>
        </p:nvSpPr>
        <p:spPr/>
        <p:txBody>
          <a:bodyPr/>
          <a:lstStyle>
            <a:lvl1pPr>
              <a:defRPr b="1">
                <a:ea typeface="MS PGothic" pitchFamily="34" charset="-128"/>
              </a:defRPr>
            </a:lvl1pPr>
          </a:lstStyle>
          <a:p>
            <a:pPr>
              <a:defRPr/>
            </a:pPr>
            <a:fld id="{32BE4124-932F-4D60-93CA-0255BA8E4BF1}" type="slidenum">
              <a:rPr lang="en-US"/>
              <a:pPr>
                <a:defRPr/>
              </a:pPr>
              <a:t>‹#›</a:t>
            </a:fld>
            <a:endParaRPr lang="en-US"/>
          </a:p>
        </p:txBody>
      </p:sp>
      <p:sp>
        <p:nvSpPr>
          <p:cNvPr id="7"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6" name="Rectangle 6"/>
          <p:cNvSpPr>
            <a:spLocks noGrp="1" noChangeArrowheads="1"/>
          </p:cNvSpPr>
          <p:nvPr>
            <p:ph type="sldNum" sz="quarter" idx="11"/>
          </p:nvPr>
        </p:nvSpPr>
        <p:spPr/>
        <p:txBody>
          <a:bodyPr/>
          <a:lstStyle>
            <a:lvl1pPr>
              <a:defRPr b="1">
                <a:ea typeface="MS PGothic" pitchFamily="34" charset="-128"/>
              </a:defRPr>
            </a:lvl1pPr>
          </a:lstStyle>
          <a:p>
            <a:pPr>
              <a:defRPr/>
            </a:pPr>
            <a:fld id="{9D129CC1-562F-4CC0-9886-6592F8BD1EFE}" type="slidenum">
              <a:rPr lang="en-US"/>
              <a:pPr>
                <a:defRPr/>
              </a:pPr>
              <a:t>‹#›</a:t>
            </a:fld>
            <a:endParaRPr lang="en-US"/>
          </a:p>
        </p:txBody>
      </p:sp>
      <p:sp>
        <p:nvSpPr>
          <p:cNvPr id="7"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5" name="Rectangle 6"/>
          <p:cNvSpPr>
            <a:spLocks noGrp="1" noChangeArrowheads="1"/>
          </p:cNvSpPr>
          <p:nvPr>
            <p:ph type="sldNum" sz="quarter" idx="11"/>
          </p:nvPr>
        </p:nvSpPr>
        <p:spPr/>
        <p:txBody>
          <a:bodyPr/>
          <a:lstStyle>
            <a:lvl1pPr>
              <a:defRPr b="1">
                <a:ea typeface="MS PGothic" pitchFamily="34" charset="-128"/>
              </a:defRPr>
            </a:lvl1pPr>
          </a:lstStyle>
          <a:p>
            <a:pPr>
              <a:defRPr/>
            </a:pPr>
            <a:fld id="{067A123C-C4FB-4545-B645-26B091C88545}" type="slidenum">
              <a:rPr lang="en-US"/>
              <a:pPr>
                <a:defRPr/>
              </a:pPr>
              <a:t>‹#›</a:t>
            </a:fld>
            <a:endParaRPr lang="en-US"/>
          </a:p>
        </p:txBody>
      </p:sp>
      <p:sp>
        <p:nvSpPr>
          <p:cNvPr id="6"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3050"/>
            <a:ext cx="2286000" cy="2741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273050"/>
            <a:ext cx="6705600" cy="2741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5" name="Rectangle 6"/>
          <p:cNvSpPr>
            <a:spLocks noGrp="1" noChangeArrowheads="1"/>
          </p:cNvSpPr>
          <p:nvPr>
            <p:ph type="sldNum" sz="quarter" idx="11"/>
          </p:nvPr>
        </p:nvSpPr>
        <p:spPr/>
        <p:txBody>
          <a:bodyPr/>
          <a:lstStyle>
            <a:lvl1pPr>
              <a:defRPr b="1">
                <a:ea typeface="MS PGothic" pitchFamily="34" charset="-128"/>
              </a:defRPr>
            </a:lvl1pPr>
          </a:lstStyle>
          <a:p>
            <a:pPr>
              <a:defRPr/>
            </a:pPr>
            <a:fld id="{7333558A-B13B-4312-A2F7-5B857DE7D295}" type="slidenum">
              <a:rPr lang="en-US"/>
              <a:pPr>
                <a:defRPr/>
              </a:pPr>
              <a:t>‹#›</a:t>
            </a:fld>
            <a:endParaRPr lang="en-US"/>
          </a:p>
        </p:txBody>
      </p:sp>
      <p:sp>
        <p:nvSpPr>
          <p:cNvPr id="6"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519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ea typeface="MS PGothic" pitchFamily="34" charset="-128"/>
              </a:defRPr>
            </a:lvl1pPr>
          </a:lstStyle>
          <a:p>
            <a:pPr>
              <a:defRPr/>
            </a:pPr>
            <a:endParaRPr lang="en-US"/>
          </a:p>
        </p:txBody>
      </p:sp>
      <p:sp>
        <p:nvSpPr>
          <p:cNvPr id="6" name="Rectangle 6"/>
          <p:cNvSpPr>
            <a:spLocks noGrp="1" noChangeArrowheads="1"/>
          </p:cNvSpPr>
          <p:nvPr>
            <p:ph type="sldNum" sz="quarter" idx="11"/>
          </p:nvPr>
        </p:nvSpPr>
        <p:spPr/>
        <p:txBody>
          <a:bodyPr/>
          <a:lstStyle>
            <a:lvl1pPr>
              <a:defRPr b="1">
                <a:ea typeface="MS PGothic" pitchFamily="34" charset="-128"/>
              </a:defRPr>
            </a:lvl1pPr>
          </a:lstStyle>
          <a:p>
            <a:pPr>
              <a:defRPr/>
            </a:pPr>
            <a:fld id="{5DF374D0-A7FF-4735-B06B-0510E5291DB9}" type="slidenum">
              <a:rPr lang="en-US"/>
              <a:pPr>
                <a:defRPr/>
              </a:pPr>
              <a:t>‹#›</a:t>
            </a:fld>
            <a:endParaRPr lang="en-US"/>
          </a:p>
        </p:txBody>
      </p:sp>
      <p:sp>
        <p:nvSpPr>
          <p:cNvPr id="7" name="Rectangle 5"/>
          <p:cNvSpPr>
            <a:spLocks noGrp="1" noChangeArrowheads="1"/>
          </p:cNvSpPr>
          <p:nvPr>
            <p:ph type="ftr" sz="quarter" idx="12"/>
          </p:nvPr>
        </p:nvSpPr>
        <p:spPr/>
        <p:txBody>
          <a:bodyPr/>
          <a:lstStyle>
            <a:lvl1pPr>
              <a:defRPr b="1">
                <a:ea typeface="MS PGothic" pitchFamily="34" charset="-128"/>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87339487-8D2A-4C82-A300-47BDED7413B3}"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b="1"/>
            </a:lvl1pPr>
          </a:lstStyle>
          <a:p>
            <a:pPr>
              <a:defRPr/>
            </a:pPr>
            <a:endParaRPr lang="en-US"/>
          </a:p>
        </p:txBody>
      </p:sp>
      <p:sp>
        <p:nvSpPr>
          <p:cNvPr id="6" name="Rectangle 6"/>
          <p:cNvSpPr>
            <a:spLocks noGrp="1" noChangeArrowheads="1"/>
          </p:cNvSpPr>
          <p:nvPr>
            <p:ph type="sldNum" sz="quarter" idx="11"/>
          </p:nvPr>
        </p:nvSpPr>
        <p:spPr/>
        <p:txBody>
          <a:bodyPr/>
          <a:lstStyle>
            <a:lvl1pPr>
              <a:spcBef>
                <a:spcPct val="50000"/>
              </a:spcBef>
              <a:defRPr b="1"/>
            </a:lvl1pPr>
          </a:lstStyle>
          <a:p>
            <a:pPr>
              <a:defRPr/>
            </a:pPr>
            <a:fld id="{BB1A73CA-E72C-493F-89D3-9E2C76DFB424}" type="slidenum">
              <a:rPr lang="en-US"/>
              <a:pPr>
                <a:defRPr/>
              </a:pPr>
              <a:t>‹#›</a:t>
            </a:fld>
            <a:endParaRPr lang="en-US"/>
          </a:p>
        </p:txBody>
      </p:sp>
      <p:sp>
        <p:nvSpPr>
          <p:cNvPr id="7" name="Rectangle 5"/>
          <p:cNvSpPr>
            <a:spLocks noGrp="1" noChangeArrowheads="1"/>
          </p:cNvSpPr>
          <p:nvPr>
            <p:ph type="ftr" sz="quarter" idx="12"/>
          </p:nvPr>
        </p:nvSpPr>
        <p:spPr/>
        <p:txBody>
          <a:bodyPr/>
          <a:lstStyle>
            <a:lvl1pPr>
              <a:spcBef>
                <a:spcPct val="50000"/>
              </a:spcBef>
              <a:defRPr b="1"/>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2.jpeg"/><Relationship Id="rId2" Type="http://schemas.openxmlformats.org/officeDocument/2006/relationships/slideLayout" Target="../slideLayouts/slideLayout42.xml"/><Relationship Id="rId16" Type="http://schemas.openxmlformats.org/officeDocument/2006/relationships/image" Target="../media/image1.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2.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Starfishgrey"/>
          <p:cNvPicPr>
            <a:picLocks noChangeAspect="1" noChangeArrowheads="1"/>
          </p:cNvPicPr>
          <p:nvPr/>
        </p:nvPicPr>
        <p:blipFill>
          <a:blip r:embed="rId16" cstate="print"/>
          <a:srcRect/>
          <a:stretch>
            <a:fillRect/>
          </a:stretch>
        </p:blipFill>
        <p:spPr bwMode="auto">
          <a:xfrm>
            <a:off x="0" y="6019800"/>
            <a:ext cx="9144000" cy="838200"/>
          </a:xfrm>
          <a:prstGeom prst="rect">
            <a:avLst/>
          </a:prstGeom>
          <a:noFill/>
          <a:ln w="9525">
            <a:noFill/>
            <a:miter lim="800000"/>
            <a:headEnd/>
            <a:tailEnd/>
          </a:ln>
        </p:spPr>
      </p:pic>
      <p:sp>
        <p:nvSpPr>
          <p:cNvPr id="329737" name="Rectangle 9"/>
          <p:cNvSpPr>
            <a:spLocks noChangeArrowheads="1"/>
          </p:cNvSpPr>
          <p:nvPr/>
        </p:nvSpPr>
        <p:spPr bwMode="auto">
          <a:xfrm flipV="1">
            <a:off x="0" y="5943600"/>
            <a:ext cx="9144000" cy="76200"/>
          </a:xfrm>
          <a:prstGeom prst="rect">
            <a:avLst/>
          </a:prstGeom>
          <a:solidFill>
            <a:srgbClr val="FF0000"/>
          </a:solidFill>
          <a:ln w="9525">
            <a:noFill/>
            <a:miter lim="800000"/>
            <a:headEnd/>
            <a:tailEnd/>
          </a:ln>
        </p:spPr>
        <p:txBody>
          <a:bodyPr rot="10800000" wrap="none" anchor="ctr"/>
          <a:lstStyle/>
          <a:p>
            <a:pPr algn="ctr" eaLnBrk="0" hangingPunct="0">
              <a:defRPr/>
            </a:pPr>
            <a:endParaRPr lang="en-US" sz="800" b="0" i="1">
              <a:solidFill>
                <a:srgbClr val="FF051D"/>
              </a:solidFill>
            </a:endParaRPr>
          </a:p>
        </p:txBody>
      </p:sp>
      <p:sp>
        <p:nvSpPr>
          <p:cNvPr id="329739" name="Rectangle 11"/>
          <p:cNvSpPr>
            <a:spLocks noChangeArrowheads="1"/>
          </p:cNvSpPr>
          <p:nvPr/>
        </p:nvSpPr>
        <p:spPr bwMode="auto">
          <a:xfrm>
            <a:off x="0" y="6019800"/>
            <a:ext cx="9144000" cy="838200"/>
          </a:xfrm>
          <a:prstGeom prst="rect">
            <a:avLst/>
          </a:prstGeom>
          <a:solidFill>
            <a:srgbClr val="FFFFFF">
              <a:alpha val="75000"/>
            </a:srgbClr>
          </a:solidFill>
          <a:ln w="9525">
            <a:noFill/>
            <a:miter lim="800000"/>
            <a:headEnd/>
            <a:tailEnd/>
          </a:ln>
        </p:spPr>
        <p:txBody>
          <a:bodyPr wrap="none" anchor="ctr"/>
          <a:lstStyle/>
          <a:p>
            <a:pPr algn="ctr" eaLnBrk="0" hangingPunct="0">
              <a:defRPr/>
            </a:pPr>
            <a:endParaRPr lang="en-US" sz="800" b="0">
              <a:solidFill>
                <a:srgbClr val="FF051D"/>
              </a:solidFill>
              <a:latin typeface="Interstate-Light" pitchFamily="1" charset="0"/>
            </a:endParaRP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D2A73572-DD0D-4067-A5F7-0323C26158A9}" type="slidenum">
              <a:rPr lang="en-US"/>
              <a:pPr>
                <a:defRPr/>
              </a:pPr>
              <a:t>‹#›</a:t>
            </a:fld>
            <a:endParaRPr lang="en-US"/>
          </a:p>
        </p:txBody>
      </p:sp>
      <p:pic>
        <p:nvPicPr>
          <p:cNvPr id="2055" name="Picture 12" descr="MOElogo"/>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81000" y="6107113"/>
            <a:ext cx="762000" cy="623887"/>
          </a:xfrm>
          <a:prstGeom prst="rect">
            <a:avLst/>
          </a:prstGeom>
          <a:noFill/>
          <a:ln w="9525">
            <a:noFill/>
            <a:miter lim="800000"/>
            <a:headEnd/>
            <a:tailEnd/>
          </a:ln>
        </p:spPr>
      </p:pic>
      <p:sp>
        <p:nvSpPr>
          <p:cNvPr id="329744" name="Rectangle 16"/>
          <p:cNvSpPr>
            <a:spLocks noChangeArrowheads="1"/>
          </p:cNvSpPr>
          <p:nvPr/>
        </p:nvSpPr>
        <p:spPr bwMode="auto">
          <a:xfrm>
            <a:off x="6889750" y="6507163"/>
            <a:ext cx="2252663" cy="312737"/>
          </a:xfrm>
          <a:prstGeom prst="rect">
            <a:avLst/>
          </a:prstGeom>
          <a:noFill/>
          <a:ln w="9525">
            <a:noFill/>
            <a:miter lim="800000"/>
            <a:headEnd/>
            <a:tailEnd/>
          </a:ln>
        </p:spPr>
        <p:txBody>
          <a:bodyPr wrap="none">
            <a:spAutoFit/>
          </a:bodyPr>
          <a:lstStyle/>
          <a:p>
            <a:pPr eaLnBrk="0" hangingPunct="0">
              <a:lnSpc>
                <a:spcPct val="180000"/>
              </a:lnSpc>
              <a:spcBef>
                <a:spcPct val="50000"/>
              </a:spcBef>
              <a:defRPr/>
            </a:pPr>
            <a:r>
              <a:rPr lang="en-US" sz="800" b="0">
                <a:solidFill>
                  <a:srgbClr val="000000"/>
                </a:solidFill>
              </a:rPr>
              <a:t>Copyright </a:t>
            </a:r>
            <a:r>
              <a:rPr lang="en-US" altLang="ja-JP" sz="800" b="0">
                <a:solidFill>
                  <a:srgbClr val="000000"/>
                </a:solidFill>
              </a:rPr>
              <a:t>© Ministry of Education, Singapore.</a:t>
            </a:r>
            <a:endParaRPr lang="en-US" sz="800" b="0">
              <a:solidFill>
                <a:srgbClr val="000000"/>
              </a:solidFill>
            </a:endParaRPr>
          </a:p>
        </p:txBody>
      </p:sp>
      <p:sp>
        <p:nvSpPr>
          <p:cNvPr id="2057" name="Rectangle 3"/>
          <p:cNvSpPr>
            <a:spLocks noGrp="1" noChangeArrowheads="1"/>
          </p:cNvSpPr>
          <p:nvPr>
            <p:ph type="body" idx="1"/>
          </p:nvPr>
        </p:nvSpPr>
        <p:spPr bwMode="auto">
          <a:xfrm>
            <a:off x="457200" y="990600"/>
            <a:ext cx="8229600" cy="2024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3" name="Rectangle 7"/>
          <p:cNvSpPr>
            <a:spLocks noChangeArrowheads="1"/>
          </p:cNvSpPr>
          <p:nvPr/>
        </p:nvSpPr>
        <p:spPr bwMode="auto">
          <a:xfrm>
            <a:off x="0" y="228600"/>
            <a:ext cx="9144000" cy="609600"/>
          </a:xfrm>
          <a:prstGeom prst="rect">
            <a:avLst/>
          </a:prstGeom>
          <a:solidFill>
            <a:schemeClr val="accent2"/>
          </a:solidFill>
          <a:ln w="9525">
            <a:noFill/>
            <a:miter lim="800000"/>
            <a:headEnd/>
            <a:tailEnd/>
          </a:ln>
          <a:effectLst/>
        </p:spPr>
        <p:txBody>
          <a:bodyPr wrap="none" anchor="ctr"/>
          <a:lstStyle/>
          <a:p>
            <a:pPr>
              <a:defRPr/>
            </a:pPr>
            <a:endParaRPr lang="en-US" sz="1800" b="0">
              <a:solidFill>
                <a:srgbClr val="000000"/>
              </a:solidFill>
            </a:endParaRPr>
          </a:p>
        </p:txBody>
      </p:sp>
      <p:sp>
        <p:nvSpPr>
          <p:cNvPr id="2059" name="Rectangle 2"/>
          <p:cNvSpPr>
            <a:spLocks noGrp="1" noChangeArrowheads="1"/>
          </p:cNvSpPr>
          <p:nvPr>
            <p:ph type="title"/>
          </p:nvPr>
        </p:nvSpPr>
        <p:spPr bwMode="auto">
          <a:xfrm>
            <a:off x="0" y="27305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114" r:id="rId1"/>
    <p:sldLayoutId id="2147487115" r:id="rId2"/>
    <p:sldLayoutId id="2147487116" r:id="rId3"/>
    <p:sldLayoutId id="2147487117" r:id="rId4"/>
    <p:sldLayoutId id="2147487118" r:id="rId5"/>
    <p:sldLayoutId id="2147487119" r:id="rId6"/>
    <p:sldLayoutId id="2147487120" r:id="rId7"/>
    <p:sldLayoutId id="2147487121" r:id="rId8"/>
    <p:sldLayoutId id="2147487122" r:id="rId9"/>
    <p:sldLayoutId id="2147487123" r:id="rId10"/>
    <p:sldLayoutId id="2147487124" r:id="rId11"/>
    <p:sldLayoutId id="2147487125" r:id="rId12"/>
    <p:sldLayoutId id="2147487126" r:id="rId13"/>
    <p:sldLayoutId id="2147487127" r:id="rId14"/>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Starfishgrey"/>
          <p:cNvPicPr>
            <a:picLocks noChangeAspect="1" noChangeArrowheads="1"/>
          </p:cNvPicPr>
          <p:nvPr/>
        </p:nvPicPr>
        <p:blipFill>
          <a:blip r:embed="rId14" cstate="print"/>
          <a:srcRect/>
          <a:stretch>
            <a:fillRect/>
          </a:stretch>
        </p:blipFill>
        <p:spPr bwMode="auto">
          <a:xfrm>
            <a:off x="0" y="6019800"/>
            <a:ext cx="9144000" cy="838200"/>
          </a:xfrm>
          <a:prstGeom prst="rect">
            <a:avLst/>
          </a:prstGeom>
          <a:noFill/>
          <a:ln w="9525">
            <a:noFill/>
            <a:miter lim="800000"/>
            <a:headEnd/>
            <a:tailEnd/>
          </a:ln>
        </p:spPr>
      </p:pic>
      <p:sp>
        <p:nvSpPr>
          <p:cNvPr id="329737" name="Rectangle 9"/>
          <p:cNvSpPr>
            <a:spLocks noChangeArrowheads="1"/>
          </p:cNvSpPr>
          <p:nvPr/>
        </p:nvSpPr>
        <p:spPr bwMode="auto">
          <a:xfrm flipV="1">
            <a:off x="0" y="5943600"/>
            <a:ext cx="9144000" cy="76200"/>
          </a:xfrm>
          <a:prstGeom prst="rect">
            <a:avLst/>
          </a:prstGeom>
          <a:solidFill>
            <a:srgbClr val="FF0000"/>
          </a:solidFill>
          <a:ln w="9525">
            <a:noFill/>
            <a:miter lim="800000"/>
            <a:headEnd/>
            <a:tailEnd/>
          </a:ln>
        </p:spPr>
        <p:txBody>
          <a:bodyPr rot="10800000" wrap="none" anchor="ctr"/>
          <a:lstStyle/>
          <a:p>
            <a:pPr algn="ctr" eaLnBrk="0" hangingPunct="0">
              <a:defRPr/>
            </a:pPr>
            <a:endParaRPr lang="en-US" sz="800" b="0" i="1">
              <a:solidFill>
                <a:srgbClr val="FF051D"/>
              </a:solidFill>
            </a:endParaRPr>
          </a:p>
        </p:txBody>
      </p:sp>
      <p:sp>
        <p:nvSpPr>
          <p:cNvPr id="329739" name="Rectangle 11"/>
          <p:cNvSpPr>
            <a:spLocks noChangeArrowheads="1"/>
          </p:cNvSpPr>
          <p:nvPr/>
        </p:nvSpPr>
        <p:spPr bwMode="auto">
          <a:xfrm>
            <a:off x="0" y="6019800"/>
            <a:ext cx="9144000" cy="838200"/>
          </a:xfrm>
          <a:prstGeom prst="rect">
            <a:avLst/>
          </a:prstGeom>
          <a:solidFill>
            <a:srgbClr val="FFFFFF">
              <a:alpha val="75000"/>
            </a:srgbClr>
          </a:solidFill>
          <a:ln w="9525">
            <a:noFill/>
            <a:miter lim="800000"/>
            <a:headEnd/>
            <a:tailEnd/>
          </a:ln>
        </p:spPr>
        <p:txBody>
          <a:bodyPr wrap="none" anchor="ctr"/>
          <a:lstStyle/>
          <a:p>
            <a:pPr algn="ctr" eaLnBrk="0" hangingPunct="0">
              <a:defRPr/>
            </a:pPr>
            <a:endParaRPr lang="en-US" sz="800" b="0">
              <a:solidFill>
                <a:srgbClr val="FF051D"/>
              </a:solidFill>
              <a:latin typeface="Interstate-Light" pitchFamily="1" charset="0"/>
            </a:endParaRPr>
          </a:p>
        </p:txBody>
      </p:sp>
      <p:sp>
        <p:nvSpPr>
          <p:cNvPr id="481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29AC3EFB-E22F-4CFD-A9BC-5048270D3150}" type="slidenum">
              <a:rPr lang="en-US"/>
              <a:pPr>
                <a:defRPr/>
              </a:pPr>
              <a:t>‹#›</a:t>
            </a:fld>
            <a:endParaRPr lang="en-US"/>
          </a:p>
        </p:txBody>
      </p:sp>
      <p:pic>
        <p:nvPicPr>
          <p:cNvPr id="3079" name="Picture 12" descr="MOElogo"/>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81000" y="6107113"/>
            <a:ext cx="762000" cy="623887"/>
          </a:xfrm>
          <a:prstGeom prst="rect">
            <a:avLst/>
          </a:prstGeom>
          <a:noFill/>
          <a:ln w="9525">
            <a:noFill/>
            <a:miter lim="800000"/>
            <a:headEnd/>
            <a:tailEnd/>
          </a:ln>
        </p:spPr>
      </p:pic>
      <p:sp>
        <p:nvSpPr>
          <p:cNvPr id="329744" name="Rectangle 16"/>
          <p:cNvSpPr>
            <a:spLocks noChangeArrowheads="1"/>
          </p:cNvSpPr>
          <p:nvPr/>
        </p:nvSpPr>
        <p:spPr bwMode="auto">
          <a:xfrm>
            <a:off x="6889750" y="6507163"/>
            <a:ext cx="2252663" cy="312737"/>
          </a:xfrm>
          <a:prstGeom prst="rect">
            <a:avLst/>
          </a:prstGeom>
          <a:noFill/>
          <a:ln w="9525">
            <a:noFill/>
            <a:miter lim="800000"/>
            <a:headEnd/>
            <a:tailEnd/>
          </a:ln>
        </p:spPr>
        <p:txBody>
          <a:bodyPr wrap="none">
            <a:spAutoFit/>
          </a:bodyPr>
          <a:lstStyle/>
          <a:p>
            <a:pPr eaLnBrk="0" hangingPunct="0">
              <a:lnSpc>
                <a:spcPct val="180000"/>
              </a:lnSpc>
              <a:spcBef>
                <a:spcPct val="50000"/>
              </a:spcBef>
              <a:defRPr/>
            </a:pPr>
            <a:r>
              <a:rPr lang="en-US" sz="800" b="0">
                <a:solidFill>
                  <a:srgbClr val="000000"/>
                </a:solidFill>
              </a:rPr>
              <a:t>Copyright </a:t>
            </a:r>
            <a:r>
              <a:rPr lang="en-US" altLang="ja-JP" sz="800" b="0">
                <a:solidFill>
                  <a:srgbClr val="000000"/>
                </a:solidFill>
              </a:rPr>
              <a:t>© Ministry of Education, Singapore.</a:t>
            </a:r>
            <a:endParaRPr lang="en-US" sz="800" b="0">
              <a:solidFill>
                <a:srgbClr val="000000"/>
              </a:solidFill>
            </a:endParaRPr>
          </a:p>
        </p:txBody>
      </p:sp>
      <p:sp>
        <p:nvSpPr>
          <p:cNvPr id="3081" name="Rectangle 9"/>
          <p:cNvSpPr>
            <a:spLocks noGrp="1" noChangeArrowheads="1"/>
          </p:cNvSpPr>
          <p:nvPr>
            <p:ph type="body" idx="1"/>
          </p:nvPr>
        </p:nvSpPr>
        <p:spPr bwMode="auto">
          <a:xfrm>
            <a:off x="457200" y="2514600"/>
            <a:ext cx="8229600" cy="2024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 name="Rectangle 11"/>
          <p:cNvSpPr>
            <a:spLocks noGrp="1" noChangeArrowheads="1"/>
          </p:cNvSpPr>
          <p:nvPr>
            <p:ph type="title"/>
          </p:nvPr>
        </p:nvSpPr>
        <p:spPr bwMode="auto">
          <a:xfrm>
            <a:off x="0" y="1265238"/>
            <a:ext cx="91440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81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128" r:id="rId1"/>
    <p:sldLayoutId id="2147487129" r:id="rId2"/>
    <p:sldLayoutId id="2147487130" r:id="rId3"/>
    <p:sldLayoutId id="2147487131" r:id="rId4"/>
    <p:sldLayoutId id="2147487132" r:id="rId5"/>
    <p:sldLayoutId id="2147487133" r:id="rId6"/>
    <p:sldLayoutId id="2147487134" r:id="rId7"/>
    <p:sldLayoutId id="2147487135" r:id="rId8"/>
    <p:sldLayoutId id="2147487136" r:id="rId9"/>
    <p:sldLayoutId id="2147487137" r:id="rId10"/>
    <p:sldLayoutId id="2147487138" r:id="rId11"/>
    <p:sldLayoutId id="2147487180" r:id="rId12"/>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Starfishgrey"/>
          <p:cNvPicPr>
            <a:picLocks noChangeAspect="1" noChangeArrowheads="1"/>
          </p:cNvPicPr>
          <p:nvPr/>
        </p:nvPicPr>
        <p:blipFill>
          <a:blip r:embed="rId16" cstate="print"/>
          <a:srcRect/>
          <a:stretch>
            <a:fillRect/>
          </a:stretch>
        </p:blipFill>
        <p:spPr bwMode="auto">
          <a:xfrm>
            <a:off x="0" y="6019800"/>
            <a:ext cx="9144000" cy="838200"/>
          </a:xfrm>
          <a:prstGeom prst="rect">
            <a:avLst/>
          </a:prstGeom>
          <a:noFill/>
          <a:ln w="9525">
            <a:noFill/>
            <a:miter lim="800000"/>
            <a:headEnd/>
            <a:tailEnd/>
          </a:ln>
        </p:spPr>
      </p:pic>
      <p:sp>
        <p:nvSpPr>
          <p:cNvPr id="329737" name="Rectangle 9"/>
          <p:cNvSpPr>
            <a:spLocks noChangeArrowheads="1"/>
          </p:cNvSpPr>
          <p:nvPr/>
        </p:nvSpPr>
        <p:spPr bwMode="auto">
          <a:xfrm flipV="1">
            <a:off x="0" y="5943600"/>
            <a:ext cx="9144000" cy="76200"/>
          </a:xfrm>
          <a:prstGeom prst="rect">
            <a:avLst/>
          </a:prstGeom>
          <a:solidFill>
            <a:srgbClr val="FF0000"/>
          </a:solidFill>
          <a:ln w="9525">
            <a:noFill/>
            <a:miter lim="800000"/>
            <a:headEnd/>
            <a:tailEnd/>
          </a:ln>
        </p:spPr>
        <p:txBody>
          <a:bodyPr rot="10800000" wrap="none" anchor="ctr"/>
          <a:lstStyle/>
          <a:p>
            <a:pPr algn="ctr" eaLnBrk="0" hangingPunct="0">
              <a:defRPr/>
            </a:pPr>
            <a:endParaRPr lang="en-US" sz="800" b="0" i="1">
              <a:solidFill>
                <a:srgbClr val="FF051D"/>
              </a:solidFill>
            </a:endParaRPr>
          </a:p>
        </p:txBody>
      </p:sp>
      <p:sp>
        <p:nvSpPr>
          <p:cNvPr id="329739" name="Rectangle 11"/>
          <p:cNvSpPr>
            <a:spLocks noChangeArrowheads="1"/>
          </p:cNvSpPr>
          <p:nvPr/>
        </p:nvSpPr>
        <p:spPr bwMode="auto">
          <a:xfrm>
            <a:off x="0" y="6019800"/>
            <a:ext cx="9144000" cy="838200"/>
          </a:xfrm>
          <a:prstGeom prst="rect">
            <a:avLst/>
          </a:prstGeom>
          <a:solidFill>
            <a:srgbClr val="FFFFFF">
              <a:alpha val="75000"/>
            </a:srgbClr>
          </a:solidFill>
          <a:ln w="9525">
            <a:noFill/>
            <a:miter lim="800000"/>
            <a:headEnd/>
            <a:tailEnd/>
          </a:ln>
        </p:spPr>
        <p:txBody>
          <a:bodyPr wrap="none" anchor="ctr"/>
          <a:lstStyle/>
          <a:p>
            <a:pPr algn="ctr" eaLnBrk="0" hangingPunct="0">
              <a:defRPr/>
            </a:pPr>
            <a:endParaRPr lang="en-US" sz="800" b="0">
              <a:solidFill>
                <a:srgbClr val="FF051D"/>
              </a:solidFill>
              <a:latin typeface="Interstate-Light" pitchFamily="1" charset="0"/>
            </a:endParaRP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2344E168-BC45-492B-85B0-58742AC29626}" type="slidenum">
              <a:rPr lang="en-US"/>
              <a:pPr>
                <a:defRPr/>
              </a:pPr>
              <a:t>‹#›</a:t>
            </a:fld>
            <a:endParaRPr lang="en-US"/>
          </a:p>
        </p:txBody>
      </p:sp>
      <p:pic>
        <p:nvPicPr>
          <p:cNvPr id="4103" name="Picture 12" descr="MOElogo"/>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81000" y="6107113"/>
            <a:ext cx="762000" cy="623887"/>
          </a:xfrm>
          <a:prstGeom prst="rect">
            <a:avLst/>
          </a:prstGeom>
          <a:noFill/>
          <a:ln w="9525">
            <a:noFill/>
            <a:miter lim="800000"/>
            <a:headEnd/>
            <a:tailEnd/>
          </a:ln>
        </p:spPr>
      </p:pic>
      <p:sp>
        <p:nvSpPr>
          <p:cNvPr id="329744" name="Rectangle 16"/>
          <p:cNvSpPr>
            <a:spLocks noChangeArrowheads="1"/>
          </p:cNvSpPr>
          <p:nvPr/>
        </p:nvSpPr>
        <p:spPr bwMode="auto">
          <a:xfrm>
            <a:off x="6889750" y="6507163"/>
            <a:ext cx="2252663" cy="312737"/>
          </a:xfrm>
          <a:prstGeom prst="rect">
            <a:avLst/>
          </a:prstGeom>
          <a:noFill/>
          <a:ln w="9525">
            <a:noFill/>
            <a:miter lim="800000"/>
            <a:headEnd/>
            <a:tailEnd/>
          </a:ln>
        </p:spPr>
        <p:txBody>
          <a:bodyPr wrap="none">
            <a:spAutoFit/>
          </a:bodyPr>
          <a:lstStyle/>
          <a:p>
            <a:pPr eaLnBrk="0" hangingPunct="0">
              <a:lnSpc>
                <a:spcPct val="180000"/>
              </a:lnSpc>
              <a:spcBef>
                <a:spcPct val="50000"/>
              </a:spcBef>
              <a:defRPr/>
            </a:pPr>
            <a:r>
              <a:rPr lang="en-US" sz="800" b="0">
                <a:solidFill>
                  <a:srgbClr val="000000"/>
                </a:solidFill>
              </a:rPr>
              <a:t>Copyright </a:t>
            </a:r>
            <a:r>
              <a:rPr lang="en-US" altLang="ja-JP" sz="800" b="0">
                <a:solidFill>
                  <a:srgbClr val="000000"/>
                </a:solidFill>
              </a:rPr>
              <a:t>© Ministry of Education, Singapore.</a:t>
            </a:r>
            <a:endParaRPr lang="en-US" sz="800" b="0">
              <a:solidFill>
                <a:srgbClr val="000000"/>
              </a:solidFill>
            </a:endParaRPr>
          </a:p>
        </p:txBody>
      </p:sp>
      <p:sp>
        <p:nvSpPr>
          <p:cNvPr id="4105" name="Rectangle 3"/>
          <p:cNvSpPr>
            <a:spLocks noGrp="1" noChangeArrowheads="1"/>
          </p:cNvSpPr>
          <p:nvPr>
            <p:ph type="body" idx="1"/>
          </p:nvPr>
        </p:nvSpPr>
        <p:spPr bwMode="auto">
          <a:xfrm>
            <a:off x="457200" y="990600"/>
            <a:ext cx="8229600" cy="2024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7"/>
          <p:cNvSpPr>
            <a:spLocks noChangeArrowheads="1"/>
          </p:cNvSpPr>
          <p:nvPr/>
        </p:nvSpPr>
        <p:spPr bwMode="auto">
          <a:xfrm>
            <a:off x="0" y="228600"/>
            <a:ext cx="9144000" cy="609600"/>
          </a:xfrm>
          <a:prstGeom prst="rect">
            <a:avLst/>
          </a:prstGeom>
          <a:solidFill>
            <a:schemeClr val="accent2"/>
          </a:solidFill>
          <a:ln w="9525">
            <a:noFill/>
            <a:miter lim="800000"/>
            <a:headEnd/>
            <a:tailEnd/>
          </a:ln>
          <a:effectLst/>
        </p:spPr>
        <p:txBody>
          <a:bodyPr wrap="none" anchor="ctr"/>
          <a:lstStyle/>
          <a:p>
            <a:pPr>
              <a:defRPr/>
            </a:pPr>
            <a:endParaRPr lang="en-US" sz="1800" b="0">
              <a:solidFill>
                <a:srgbClr val="000000"/>
              </a:solidFill>
            </a:endParaRPr>
          </a:p>
        </p:txBody>
      </p:sp>
      <p:sp>
        <p:nvSpPr>
          <p:cNvPr id="4107" name="Rectangle 2"/>
          <p:cNvSpPr>
            <a:spLocks noGrp="1" noChangeArrowheads="1"/>
          </p:cNvSpPr>
          <p:nvPr>
            <p:ph type="title"/>
          </p:nvPr>
        </p:nvSpPr>
        <p:spPr bwMode="auto">
          <a:xfrm>
            <a:off x="0" y="27305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140" r:id="rId1"/>
    <p:sldLayoutId id="2147487141" r:id="rId2"/>
    <p:sldLayoutId id="2147487142" r:id="rId3"/>
    <p:sldLayoutId id="2147487143" r:id="rId4"/>
    <p:sldLayoutId id="2147487144" r:id="rId5"/>
    <p:sldLayoutId id="2147487145" r:id="rId6"/>
    <p:sldLayoutId id="2147487146" r:id="rId7"/>
    <p:sldLayoutId id="2147487147" r:id="rId8"/>
    <p:sldLayoutId id="2147487148" r:id="rId9"/>
    <p:sldLayoutId id="2147487149" r:id="rId10"/>
    <p:sldLayoutId id="2147487150" r:id="rId11"/>
    <p:sldLayoutId id="2147487151" r:id="rId12"/>
    <p:sldLayoutId id="2147487152" r:id="rId13"/>
    <p:sldLayoutId id="2147487153" r:id="rId14"/>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descr="Starfishgrey"/>
          <p:cNvPicPr>
            <a:picLocks noChangeAspect="1" noChangeArrowheads="1"/>
          </p:cNvPicPr>
          <p:nvPr/>
        </p:nvPicPr>
        <p:blipFill>
          <a:blip r:embed="rId16" cstate="print"/>
          <a:srcRect/>
          <a:stretch>
            <a:fillRect/>
          </a:stretch>
        </p:blipFill>
        <p:spPr bwMode="auto">
          <a:xfrm>
            <a:off x="0" y="6019800"/>
            <a:ext cx="9144000" cy="838200"/>
          </a:xfrm>
          <a:prstGeom prst="rect">
            <a:avLst/>
          </a:prstGeom>
          <a:noFill/>
          <a:ln w="9525">
            <a:noFill/>
            <a:miter lim="800000"/>
            <a:headEnd/>
            <a:tailEnd/>
          </a:ln>
        </p:spPr>
      </p:pic>
      <p:sp>
        <p:nvSpPr>
          <p:cNvPr id="329737" name="Rectangle 9"/>
          <p:cNvSpPr>
            <a:spLocks noChangeArrowheads="1"/>
          </p:cNvSpPr>
          <p:nvPr/>
        </p:nvSpPr>
        <p:spPr bwMode="auto">
          <a:xfrm flipV="1">
            <a:off x="0" y="5943600"/>
            <a:ext cx="9144000" cy="76200"/>
          </a:xfrm>
          <a:prstGeom prst="rect">
            <a:avLst/>
          </a:prstGeom>
          <a:solidFill>
            <a:srgbClr val="FF0000"/>
          </a:solidFill>
          <a:ln w="9525">
            <a:noFill/>
            <a:miter lim="800000"/>
            <a:headEnd/>
            <a:tailEnd/>
          </a:ln>
        </p:spPr>
        <p:txBody>
          <a:bodyPr rot="10800000" wrap="none" anchor="ctr"/>
          <a:lstStyle/>
          <a:p>
            <a:pPr algn="ctr" eaLnBrk="0" hangingPunct="0">
              <a:defRPr/>
            </a:pPr>
            <a:endParaRPr lang="en-US" sz="800" b="0" i="1">
              <a:solidFill>
                <a:srgbClr val="FF051D"/>
              </a:solidFill>
            </a:endParaRPr>
          </a:p>
        </p:txBody>
      </p:sp>
      <p:sp>
        <p:nvSpPr>
          <p:cNvPr id="329739" name="Rectangle 11"/>
          <p:cNvSpPr>
            <a:spLocks noChangeArrowheads="1"/>
          </p:cNvSpPr>
          <p:nvPr/>
        </p:nvSpPr>
        <p:spPr bwMode="auto">
          <a:xfrm>
            <a:off x="0" y="6019800"/>
            <a:ext cx="9144000" cy="838200"/>
          </a:xfrm>
          <a:prstGeom prst="rect">
            <a:avLst/>
          </a:prstGeom>
          <a:solidFill>
            <a:srgbClr val="FFFFFF">
              <a:alpha val="75000"/>
            </a:srgbClr>
          </a:solidFill>
          <a:ln w="9525">
            <a:noFill/>
            <a:miter lim="800000"/>
            <a:headEnd/>
            <a:tailEnd/>
          </a:ln>
        </p:spPr>
        <p:txBody>
          <a:bodyPr wrap="none" anchor="ctr"/>
          <a:lstStyle/>
          <a:p>
            <a:pPr algn="ctr" eaLnBrk="0" hangingPunct="0">
              <a:defRPr/>
            </a:pPr>
            <a:endParaRPr lang="en-US" sz="800" b="0">
              <a:solidFill>
                <a:srgbClr val="FF051D"/>
              </a:solidFill>
              <a:latin typeface="Interstate-Light" pitchFamily="1" charset="0"/>
            </a:endParaRP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E76E3DAD-CEB4-4F71-B655-90593D131C45}" type="slidenum">
              <a:rPr lang="en-US"/>
              <a:pPr>
                <a:defRPr/>
              </a:pPr>
              <a:t>‹#›</a:t>
            </a:fld>
            <a:endParaRPr lang="en-US"/>
          </a:p>
        </p:txBody>
      </p:sp>
      <p:pic>
        <p:nvPicPr>
          <p:cNvPr id="5127" name="Picture 12" descr="MOElogo"/>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81000" y="6107113"/>
            <a:ext cx="762000" cy="623887"/>
          </a:xfrm>
          <a:prstGeom prst="rect">
            <a:avLst/>
          </a:prstGeom>
          <a:noFill/>
          <a:ln w="9525">
            <a:noFill/>
            <a:miter lim="800000"/>
            <a:headEnd/>
            <a:tailEnd/>
          </a:ln>
        </p:spPr>
      </p:pic>
      <p:sp>
        <p:nvSpPr>
          <p:cNvPr id="329744" name="Rectangle 16"/>
          <p:cNvSpPr>
            <a:spLocks noChangeArrowheads="1"/>
          </p:cNvSpPr>
          <p:nvPr/>
        </p:nvSpPr>
        <p:spPr bwMode="auto">
          <a:xfrm>
            <a:off x="6889750" y="6507163"/>
            <a:ext cx="2252663" cy="312737"/>
          </a:xfrm>
          <a:prstGeom prst="rect">
            <a:avLst/>
          </a:prstGeom>
          <a:noFill/>
          <a:ln w="9525">
            <a:noFill/>
            <a:miter lim="800000"/>
            <a:headEnd/>
            <a:tailEnd/>
          </a:ln>
        </p:spPr>
        <p:txBody>
          <a:bodyPr wrap="none">
            <a:spAutoFit/>
          </a:bodyPr>
          <a:lstStyle/>
          <a:p>
            <a:pPr eaLnBrk="0" hangingPunct="0">
              <a:lnSpc>
                <a:spcPct val="180000"/>
              </a:lnSpc>
              <a:spcBef>
                <a:spcPct val="50000"/>
              </a:spcBef>
              <a:defRPr/>
            </a:pPr>
            <a:r>
              <a:rPr lang="en-US" sz="800" b="0">
                <a:solidFill>
                  <a:srgbClr val="000000"/>
                </a:solidFill>
              </a:rPr>
              <a:t>Copyright </a:t>
            </a:r>
            <a:r>
              <a:rPr lang="en-US" altLang="ja-JP" sz="800" b="0">
                <a:solidFill>
                  <a:srgbClr val="000000"/>
                </a:solidFill>
              </a:rPr>
              <a:t>© Ministry of Education, Singapore.</a:t>
            </a:r>
            <a:endParaRPr lang="en-US" sz="800" b="0">
              <a:solidFill>
                <a:srgbClr val="000000"/>
              </a:solidFill>
            </a:endParaRPr>
          </a:p>
        </p:txBody>
      </p:sp>
      <p:sp>
        <p:nvSpPr>
          <p:cNvPr id="5129" name="Rectangle 3"/>
          <p:cNvSpPr>
            <a:spLocks noGrp="1" noChangeArrowheads="1"/>
          </p:cNvSpPr>
          <p:nvPr>
            <p:ph type="body" idx="1"/>
          </p:nvPr>
        </p:nvSpPr>
        <p:spPr bwMode="auto">
          <a:xfrm>
            <a:off x="457200" y="990600"/>
            <a:ext cx="8229600" cy="2024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3" name="Rectangle 7"/>
          <p:cNvSpPr>
            <a:spLocks noChangeArrowheads="1"/>
          </p:cNvSpPr>
          <p:nvPr/>
        </p:nvSpPr>
        <p:spPr bwMode="auto">
          <a:xfrm>
            <a:off x="0" y="228600"/>
            <a:ext cx="9144000" cy="609600"/>
          </a:xfrm>
          <a:prstGeom prst="rect">
            <a:avLst/>
          </a:prstGeom>
          <a:solidFill>
            <a:schemeClr val="accent2"/>
          </a:solidFill>
          <a:ln w="9525">
            <a:noFill/>
            <a:miter lim="800000"/>
            <a:headEnd/>
            <a:tailEnd/>
          </a:ln>
          <a:effectLst/>
        </p:spPr>
        <p:txBody>
          <a:bodyPr wrap="none" anchor="ctr"/>
          <a:lstStyle/>
          <a:p>
            <a:pPr>
              <a:defRPr/>
            </a:pPr>
            <a:endParaRPr lang="en-US" sz="1800" b="0">
              <a:solidFill>
                <a:srgbClr val="000000"/>
              </a:solidFill>
            </a:endParaRPr>
          </a:p>
        </p:txBody>
      </p:sp>
      <p:sp>
        <p:nvSpPr>
          <p:cNvPr id="5131" name="Rectangle 2"/>
          <p:cNvSpPr>
            <a:spLocks noGrp="1" noChangeArrowheads="1"/>
          </p:cNvSpPr>
          <p:nvPr>
            <p:ph type="title"/>
          </p:nvPr>
        </p:nvSpPr>
        <p:spPr bwMode="auto">
          <a:xfrm>
            <a:off x="0" y="27305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154" r:id="rId1"/>
    <p:sldLayoutId id="2147487155" r:id="rId2"/>
    <p:sldLayoutId id="2147487156" r:id="rId3"/>
    <p:sldLayoutId id="2147487157" r:id="rId4"/>
    <p:sldLayoutId id="2147487158" r:id="rId5"/>
    <p:sldLayoutId id="2147487159" r:id="rId6"/>
    <p:sldLayoutId id="2147487160" r:id="rId7"/>
    <p:sldLayoutId id="2147487161" r:id="rId8"/>
    <p:sldLayoutId id="2147487162" r:id="rId9"/>
    <p:sldLayoutId id="2147487163" r:id="rId10"/>
    <p:sldLayoutId id="2147487164" r:id="rId11"/>
    <p:sldLayoutId id="2147487165" r:id="rId12"/>
    <p:sldLayoutId id="2147487166" r:id="rId13"/>
    <p:sldLayoutId id="2147487167" r:id="rId14"/>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6" name="Text Box 8"/>
          <p:cNvSpPr txBox="1">
            <a:spLocks noChangeArrowheads="1"/>
          </p:cNvSpPr>
          <p:nvPr/>
        </p:nvSpPr>
        <p:spPr bwMode="auto">
          <a:xfrm>
            <a:off x="76200" y="6461125"/>
            <a:ext cx="2819400" cy="244475"/>
          </a:xfrm>
          <a:prstGeom prst="rect">
            <a:avLst/>
          </a:prstGeom>
          <a:noFill/>
          <a:ln w="9525">
            <a:noFill/>
            <a:miter lim="800000"/>
            <a:headEnd/>
            <a:tailEnd/>
          </a:ln>
        </p:spPr>
        <p:txBody>
          <a:bodyPr>
            <a:spAutoFit/>
          </a:bodyPr>
          <a:lstStyle/>
          <a:p>
            <a:pPr algn="r" eaLnBrk="0" hangingPunct="0">
              <a:spcBef>
                <a:spcPct val="50000"/>
              </a:spcBef>
              <a:defRPr/>
            </a:pPr>
            <a:r>
              <a:rPr lang="en-US" sz="1000">
                <a:solidFill>
                  <a:srgbClr val="FFFFFF"/>
                </a:solidFill>
                <a:latin typeface="Helvetica" pitchFamily="34" charset="0"/>
                <a:ea typeface="MS Pゴシック" pitchFamily="-92" charset="-128"/>
              </a:rPr>
              <a:t>MOULDING THE FUTURE OF OUR NATION</a:t>
            </a:r>
            <a:endParaRPr lang="en-US" sz="1000" b="0">
              <a:solidFill>
                <a:srgbClr val="FFFFFF"/>
              </a:solidFill>
              <a:latin typeface="Helvetica" pitchFamily="34" charset="0"/>
              <a:ea typeface="MS Pゴシック" pitchFamily="-92" charset="-128"/>
            </a:endParaRPr>
          </a:p>
        </p:txBody>
      </p:sp>
      <p:sp>
        <p:nvSpPr>
          <p:cNvPr id="329737" name="Rectangle 9"/>
          <p:cNvSpPr>
            <a:spLocks noChangeArrowheads="1"/>
          </p:cNvSpPr>
          <p:nvPr/>
        </p:nvSpPr>
        <p:spPr bwMode="auto">
          <a:xfrm flipV="1">
            <a:off x="0" y="5943600"/>
            <a:ext cx="9144000" cy="76200"/>
          </a:xfrm>
          <a:prstGeom prst="rect">
            <a:avLst/>
          </a:prstGeom>
          <a:solidFill>
            <a:srgbClr val="FF0000"/>
          </a:solidFill>
          <a:ln w="9525">
            <a:noFill/>
            <a:miter lim="800000"/>
            <a:headEnd/>
            <a:tailEnd/>
          </a:ln>
        </p:spPr>
        <p:txBody>
          <a:bodyPr rot="10800000" wrap="none" anchor="ctr"/>
          <a:lstStyle/>
          <a:p>
            <a:pPr algn="ctr" eaLnBrk="0" hangingPunct="0">
              <a:defRPr/>
            </a:pPr>
            <a:endParaRPr lang="en-US" sz="800" b="0" i="1">
              <a:solidFill>
                <a:srgbClr val="FF051D"/>
              </a:solidFill>
            </a:endParaRPr>
          </a:p>
        </p:txBody>
      </p:sp>
      <p:pic>
        <p:nvPicPr>
          <p:cNvPr id="6148" name="Picture 10" descr="Starfishgrey"/>
          <p:cNvPicPr>
            <a:picLocks noChangeAspect="1" noChangeArrowheads="1"/>
          </p:cNvPicPr>
          <p:nvPr/>
        </p:nvPicPr>
        <p:blipFill>
          <a:blip r:embed="rId15" cstate="print"/>
          <a:srcRect/>
          <a:stretch>
            <a:fillRect/>
          </a:stretch>
        </p:blipFill>
        <p:spPr bwMode="auto">
          <a:xfrm>
            <a:off x="0" y="6019800"/>
            <a:ext cx="9144000" cy="838200"/>
          </a:xfrm>
          <a:prstGeom prst="rect">
            <a:avLst/>
          </a:prstGeom>
          <a:noFill/>
          <a:ln w="9525">
            <a:noFill/>
            <a:miter lim="800000"/>
            <a:headEnd/>
            <a:tailEnd/>
          </a:ln>
        </p:spPr>
      </p:pic>
      <p:sp>
        <p:nvSpPr>
          <p:cNvPr id="329739" name="Rectangle 11"/>
          <p:cNvSpPr>
            <a:spLocks noChangeArrowheads="1"/>
          </p:cNvSpPr>
          <p:nvPr/>
        </p:nvSpPr>
        <p:spPr bwMode="auto">
          <a:xfrm>
            <a:off x="0" y="6019800"/>
            <a:ext cx="9144000" cy="838200"/>
          </a:xfrm>
          <a:prstGeom prst="rect">
            <a:avLst/>
          </a:prstGeom>
          <a:solidFill>
            <a:srgbClr val="FFFFFF">
              <a:alpha val="75000"/>
            </a:srgbClr>
          </a:solidFill>
          <a:ln w="9525">
            <a:noFill/>
            <a:miter lim="800000"/>
            <a:headEnd/>
            <a:tailEnd/>
          </a:ln>
        </p:spPr>
        <p:txBody>
          <a:bodyPr wrap="none" anchor="ctr"/>
          <a:lstStyle/>
          <a:p>
            <a:pPr algn="ctr" eaLnBrk="0" hangingPunct="0">
              <a:defRPr/>
            </a:pPr>
            <a:endParaRPr lang="en-US" sz="800" b="0">
              <a:solidFill>
                <a:srgbClr val="FF051D"/>
              </a:solidFill>
              <a:latin typeface="Interstate-Light" pitchFamily="1" charset="0"/>
            </a:endParaRPr>
          </a:p>
        </p:txBody>
      </p:sp>
      <p:pic>
        <p:nvPicPr>
          <p:cNvPr id="6150" name="Picture 12" descr="MOElogo"/>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81000" y="6107113"/>
            <a:ext cx="762000" cy="623887"/>
          </a:xfrm>
          <a:prstGeom prst="rect">
            <a:avLst/>
          </a:prstGeom>
          <a:noFill/>
          <a:ln w="9525">
            <a:noFill/>
            <a:miter lim="800000"/>
            <a:headEnd/>
            <a:tailEnd/>
          </a:ln>
        </p:spPr>
      </p:pic>
      <p:sp>
        <p:nvSpPr>
          <p:cNvPr id="329744" name="Rectangle 16"/>
          <p:cNvSpPr>
            <a:spLocks noChangeArrowheads="1"/>
          </p:cNvSpPr>
          <p:nvPr/>
        </p:nvSpPr>
        <p:spPr bwMode="auto">
          <a:xfrm>
            <a:off x="6889750" y="6507163"/>
            <a:ext cx="2252663" cy="312737"/>
          </a:xfrm>
          <a:prstGeom prst="rect">
            <a:avLst/>
          </a:prstGeom>
          <a:noFill/>
          <a:ln w="9525">
            <a:noFill/>
            <a:miter lim="800000"/>
            <a:headEnd/>
            <a:tailEnd/>
          </a:ln>
        </p:spPr>
        <p:txBody>
          <a:bodyPr wrap="none">
            <a:spAutoFit/>
          </a:bodyPr>
          <a:lstStyle/>
          <a:p>
            <a:pPr eaLnBrk="0" hangingPunct="0">
              <a:lnSpc>
                <a:spcPct val="180000"/>
              </a:lnSpc>
              <a:spcBef>
                <a:spcPct val="50000"/>
              </a:spcBef>
              <a:defRPr/>
            </a:pPr>
            <a:r>
              <a:rPr lang="en-US" sz="800" b="0">
                <a:solidFill>
                  <a:srgbClr val="000000"/>
                </a:solidFill>
              </a:rPr>
              <a:t>Copyright </a:t>
            </a:r>
            <a:r>
              <a:rPr lang="en-US" altLang="ja-JP" sz="800" b="0">
                <a:solidFill>
                  <a:srgbClr val="000000"/>
                </a:solidFill>
              </a:rPr>
              <a:t>© Ministry of Education, Singapore.</a:t>
            </a:r>
            <a:endParaRPr lang="en-US" sz="800" b="0">
              <a:solidFill>
                <a:srgbClr val="000000"/>
              </a:solidFill>
            </a:endParaRPr>
          </a:p>
        </p:txBody>
      </p:sp>
      <p:sp>
        <p:nvSpPr>
          <p:cNvPr id="6152" name="Rectangle 2"/>
          <p:cNvSpPr>
            <a:spLocks noGrp="1" noChangeArrowheads="1"/>
          </p:cNvSpPr>
          <p:nvPr>
            <p:ph type="title"/>
          </p:nvPr>
        </p:nvSpPr>
        <p:spPr bwMode="auto">
          <a:xfrm>
            <a:off x="0" y="144463"/>
            <a:ext cx="9155113" cy="571500"/>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3" name="Rectangle 3"/>
          <p:cNvSpPr>
            <a:spLocks noGrp="1" noChangeArrowheads="1"/>
          </p:cNvSpPr>
          <p:nvPr>
            <p:ph type="body" idx="1"/>
          </p:nvPr>
        </p:nvSpPr>
        <p:spPr bwMode="auto">
          <a:xfrm>
            <a:off x="122238" y="1025525"/>
            <a:ext cx="8853487" cy="411480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270350" name="Text Box 14"/>
          <p:cNvSpPr txBox="1">
            <a:spLocks noChangeArrowheads="1"/>
          </p:cNvSpPr>
          <p:nvPr/>
        </p:nvSpPr>
        <p:spPr bwMode="auto">
          <a:xfrm>
            <a:off x="8247063" y="6292850"/>
            <a:ext cx="820737" cy="274638"/>
          </a:xfrm>
          <a:prstGeom prst="rect">
            <a:avLst/>
          </a:prstGeom>
          <a:noFill/>
          <a:ln w="9525">
            <a:noFill/>
            <a:miter lim="800000"/>
            <a:headEnd/>
            <a:tailEnd/>
          </a:ln>
          <a:effectLst/>
        </p:spPr>
        <p:txBody>
          <a:bodyPr wrap="none">
            <a:spAutoFit/>
          </a:bodyPr>
          <a:lstStyle/>
          <a:p>
            <a:pPr algn="r">
              <a:defRPr/>
            </a:pPr>
            <a:r>
              <a:rPr lang="en-US" sz="1200">
                <a:solidFill>
                  <a:srgbClr val="000000"/>
                </a:solidFill>
              </a:rPr>
              <a:t> Slide </a:t>
            </a:r>
            <a:fld id="{383EFBCF-4DE2-495A-9D99-0BA693FC6DA2}" type="slidenum">
              <a:rPr lang="en-US" sz="1200">
                <a:solidFill>
                  <a:srgbClr val="000000"/>
                </a:solidFill>
              </a:rPr>
              <a:pPr algn="r">
                <a:defRPr/>
              </a:pPr>
              <a:t>‹#›</a:t>
            </a:fld>
            <a:endParaRPr 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7101" r:id="rId1"/>
    <p:sldLayoutId id="2147487102" r:id="rId2"/>
    <p:sldLayoutId id="2147487103" r:id="rId3"/>
    <p:sldLayoutId id="2147487104" r:id="rId4"/>
    <p:sldLayoutId id="2147487105" r:id="rId5"/>
    <p:sldLayoutId id="2147487106" r:id="rId6"/>
    <p:sldLayoutId id="2147487107" r:id="rId7"/>
    <p:sldLayoutId id="2147487108" r:id="rId8"/>
    <p:sldLayoutId id="2147487109" r:id="rId9"/>
    <p:sldLayoutId id="2147487110" r:id="rId10"/>
    <p:sldLayoutId id="2147487111" r:id="rId11"/>
    <p:sldLayoutId id="2147487112" r:id="rId12"/>
    <p:sldLayoutId id="2147487113"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a:solidFill>
            <a:srgbClr val="EAEAEA"/>
          </a:solidFill>
          <a:latin typeface="+mj-lt"/>
          <a:ea typeface="+mj-ea"/>
          <a:cs typeface="Osaka"/>
        </a:defRPr>
      </a:lvl1pPr>
      <a:lvl2pPr algn="r" rtl="0" eaLnBrk="0" fontAlgn="base" hangingPunct="0">
        <a:spcBef>
          <a:spcPct val="0"/>
        </a:spcBef>
        <a:spcAft>
          <a:spcPct val="0"/>
        </a:spcAft>
        <a:defRPr sz="2400" b="1">
          <a:solidFill>
            <a:srgbClr val="EAEAEA"/>
          </a:solidFill>
          <a:latin typeface="Arial" pitchFamily="34" charset="0"/>
          <a:ea typeface="Osaka" pitchFamily="1" charset="-128"/>
          <a:cs typeface="Osaka"/>
        </a:defRPr>
      </a:lvl2pPr>
      <a:lvl3pPr algn="r" rtl="0" eaLnBrk="0" fontAlgn="base" hangingPunct="0">
        <a:spcBef>
          <a:spcPct val="0"/>
        </a:spcBef>
        <a:spcAft>
          <a:spcPct val="0"/>
        </a:spcAft>
        <a:defRPr sz="2400" b="1">
          <a:solidFill>
            <a:srgbClr val="EAEAEA"/>
          </a:solidFill>
          <a:latin typeface="Arial" pitchFamily="34" charset="0"/>
          <a:ea typeface="Osaka" pitchFamily="1" charset="-128"/>
          <a:cs typeface="Osaka"/>
        </a:defRPr>
      </a:lvl3pPr>
      <a:lvl4pPr algn="r" rtl="0" eaLnBrk="0" fontAlgn="base" hangingPunct="0">
        <a:spcBef>
          <a:spcPct val="0"/>
        </a:spcBef>
        <a:spcAft>
          <a:spcPct val="0"/>
        </a:spcAft>
        <a:defRPr sz="2400" b="1">
          <a:solidFill>
            <a:srgbClr val="EAEAEA"/>
          </a:solidFill>
          <a:latin typeface="Arial" pitchFamily="34" charset="0"/>
          <a:ea typeface="Osaka" pitchFamily="1" charset="-128"/>
          <a:cs typeface="Osaka"/>
        </a:defRPr>
      </a:lvl4pPr>
      <a:lvl5pPr algn="r" rtl="0" eaLnBrk="0" fontAlgn="base" hangingPunct="0">
        <a:spcBef>
          <a:spcPct val="0"/>
        </a:spcBef>
        <a:spcAft>
          <a:spcPct val="0"/>
        </a:spcAft>
        <a:defRPr sz="2400" b="1">
          <a:solidFill>
            <a:srgbClr val="EAEAEA"/>
          </a:solidFill>
          <a:latin typeface="Arial" pitchFamily="34" charset="0"/>
          <a:ea typeface="Osaka" pitchFamily="1" charset="-128"/>
          <a:cs typeface="Osaka"/>
        </a:defRPr>
      </a:lvl5pPr>
      <a:lvl6pPr marL="457200" algn="r" rtl="0" fontAlgn="base">
        <a:spcBef>
          <a:spcPct val="0"/>
        </a:spcBef>
        <a:spcAft>
          <a:spcPct val="0"/>
        </a:spcAft>
        <a:defRPr sz="2400" b="1">
          <a:solidFill>
            <a:srgbClr val="EAEAEA"/>
          </a:solidFill>
          <a:latin typeface="Arial" pitchFamily="34" charset="0"/>
          <a:ea typeface="Osaka" pitchFamily="1" charset="-128"/>
        </a:defRPr>
      </a:lvl6pPr>
      <a:lvl7pPr marL="914400" algn="r" rtl="0" fontAlgn="base">
        <a:spcBef>
          <a:spcPct val="0"/>
        </a:spcBef>
        <a:spcAft>
          <a:spcPct val="0"/>
        </a:spcAft>
        <a:defRPr sz="2400" b="1">
          <a:solidFill>
            <a:srgbClr val="EAEAEA"/>
          </a:solidFill>
          <a:latin typeface="Arial" pitchFamily="34" charset="0"/>
          <a:ea typeface="Osaka" pitchFamily="1" charset="-128"/>
        </a:defRPr>
      </a:lvl7pPr>
      <a:lvl8pPr marL="1371600" algn="r" rtl="0" fontAlgn="base">
        <a:spcBef>
          <a:spcPct val="0"/>
        </a:spcBef>
        <a:spcAft>
          <a:spcPct val="0"/>
        </a:spcAft>
        <a:defRPr sz="2400" b="1">
          <a:solidFill>
            <a:srgbClr val="EAEAEA"/>
          </a:solidFill>
          <a:latin typeface="Arial" pitchFamily="34" charset="0"/>
          <a:ea typeface="Osaka" pitchFamily="1" charset="-128"/>
        </a:defRPr>
      </a:lvl8pPr>
      <a:lvl9pPr marL="1828800" algn="r" rtl="0" fontAlgn="base">
        <a:spcBef>
          <a:spcPct val="0"/>
        </a:spcBef>
        <a:spcAft>
          <a:spcPct val="0"/>
        </a:spcAft>
        <a:defRPr sz="2400" b="1">
          <a:solidFill>
            <a:srgbClr val="EAEAEA"/>
          </a:solidFill>
          <a:latin typeface="Arial" pitchFamily="34" charset="0"/>
          <a:ea typeface="Osaka" pitchFamily="1" charset="-128"/>
        </a:defRPr>
      </a:lvl9pPr>
    </p:titleStyle>
    <p:bodyStyle>
      <a:lvl1pPr marL="342900" indent="-342900" algn="l" rtl="0" eaLnBrk="0" fontAlgn="base" hangingPunct="0">
        <a:spcBef>
          <a:spcPct val="20000"/>
        </a:spcBef>
        <a:spcAft>
          <a:spcPct val="0"/>
        </a:spcAft>
        <a:buChar char="•"/>
        <a:defRPr sz="2400">
          <a:solidFill>
            <a:srgbClr val="663300"/>
          </a:solidFill>
          <a:latin typeface="+mn-lt"/>
          <a:ea typeface="+mn-ea"/>
          <a:cs typeface="Osaka"/>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descr="Starfishgrey"/>
          <p:cNvPicPr>
            <a:picLocks noChangeAspect="1" noChangeArrowheads="1"/>
          </p:cNvPicPr>
          <p:nvPr userDrawn="1"/>
        </p:nvPicPr>
        <p:blipFill>
          <a:blip r:embed="rId14" cstate="print"/>
          <a:srcRect/>
          <a:stretch>
            <a:fillRect/>
          </a:stretch>
        </p:blipFill>
        <p:spPr bwMode="auto">
          <a:xfrm>
            <a:off x="0" y="6019800"/>
            <a:ext cx="9144000" cy="838200"/>
          </a:xfrm>
          <a:prstGeom prst="rect">
            <a:avLst/>
          </a:prstGeom>
          <a:noFill/>
          <a:ln w="9525">
            <a:noFill/>
            <a:miter lim="800000"/>
            <a:headEnd/>
            <a:tailEnd/>
          </a:ln>
        </p:spPr>
      </p:pic>
      <p:sp>
        <p:nvSpPr>
          <p:cNvPr id="329737" name="Rectangle 9"/>
          <p:cNvSpPr>
            <a:spLocks noChangeArrowheads="1"/>
          </p:cNvSpPr>
          <p:nvPr userDrawn="1"/>
        </p:nvSpPr>
        <p:spPr bwMode="auto">
          <a:xfrm flipV="1">
            <a:off x="0" y="5943600"/>
            <a:ext cx="9144000" cy="76200"/>
          </a:xfrm>
          <a:prstGeom prst="rect">
            <a:avLst/>
          </a:prstGeom>
          <a:solidFill>
            <a:srgbClr val="FF0000"/>
          </a:solidFill>
          <a:ln w="9525">
            <a:noFill/>
            <a:miter lim="800000"/>
            <a:headEnd/>
            <a:tailEnd/>
          </a:ln>
        </p:spPr>
        <p:txBody>
          <a:bodyPr rot="10800000" wrap="none" anchor="ctr"/>
          <a:lstStyle/>
          <a:p>
            <a:pPr algn="ctr" eaLnBrk="0" hangingPunct="0">
              <a:defRPr/>
            </a:pPr>
            <a:endParaRPr lang="en-US" sz="800" b="0" i="1">
              <a:solidFill>
                <a:srgbClr val="FF051D"/>
              </a:solidFill>
              <a:latin typeface="Arial" charset="0"/>
            </a:endParaRPr>
          </a:p>
        </p:txBody>
      </p:sp>
      <p:sp>
        <p:nvSpPr>
          <p:cNvPr id="329739" name="Rectangle 11"/>
          <p:cNvSpPr>
            <a:spLocks noChangeArrowheads="1"/>
          </p:cNvSpPr>
          <p:nvPr userDrawn="1"/>
        </p:nvSpPr>
        <p:spPr bwMode="auto">
          <a:xfrm>
            <a:off x="0" y="6019800"/>
            <a:ext cx="9144000" cy="838200"/>
          </a:xfrm>
          <a:prstGeom prst="rect">
            <a:avLst/>
          </a:prstGeom>
          <a:solidFill>
            <a:srgbClr val="FFFFFF">
              <a:alpha val="75000"/>
            </a:srgbClr>
          </a:solidFill>
          <a:ln w="9525">
            <a:noFill/>
            <a:miter lim="800000"/>
            <a:headEnd/>
            <a:tailEnd/>
          </a:ln>
        </p:spPr>
        <p:txBody>
          <a:bodyPr wrap="none" anchor="ctr"/>
          <a:lstStyle/>
          <a:p>
            <a:pPr algn="ctr" eaLnBrk="0" hangingPunct="0">
              <a:defRPr/>
            </a:pPr>
            <a:endParaRPr lang="en-US" sz="800" b="0">
              <a:solidFill>
                <a:srgbClr val="FF051D"/>
              </a:solidFill>
              <a:latin typeface="Interstate-Light" pitchFamily="1" charset="0"/>
            </a:endParaRP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ea typeface="+mn-ea"/>
                <a:cs typeface="Arial" charset="0"/>
              </a:defRPr>
            </a:lvl1pPr>
          </a:lstStyle>
          <a:p>
            <a:pPr>
              <a:defRPr/>
            </a:pPr>
            <a:fld id="{9D8D2B64-16C9-473F-AAD6-828BB3E3644C}" type="slidenum">
              <a:rPr lang="en-US"/>
              <a:pPr>
                <a:defRPr/>
              </a:pPr>
              <a:t>‹#›</a:t>
            </a:fld>
            <a:endParaRPr lang="en-US"/>
          </a:p>
        </p:txBody>
      </p:sp>
      <p:pic>
        <p:nvPicPr>
          <p:cNvPr id="7175" name="Picture 12" descr="MOElogo"/>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381000" y="6107113"/>
            <a:ext cx="762000" cy="623887"/>
          </a:xfrm>
          <a:prstGeom prst="rect">
            <a:avLst/>
          </a:prstGeom>
          <a:noFill/>
          <a:ln w="9525">
            <a:noFill/>
            <a:miter lim="800000"/>
            <a:headEnd/>
            <a:tailEnd/>
          </a:ln>
        </p:spPr>
      </p:pic>
      <p:sp>
        <p:nvSpPr>
          <p:cNvPr id="329744" name="Rectangle 16"/>
          <p:cNvSpPr>
            <a:spLocks noChangeArrowheads="1"/>
          </p:cNvSpPr>
          <p:nvPr userDrawn="1"/>
        </p:nvSpPr>
        <p:spPr bwMode="auto">
          <a:xfrm>
            <a:off x="6889750" y="6507163"/>
            <a:ext cx="2252663" cy="312737"/>
          </a:xfrm>
          <a:prstGeom prst="rect">
            <a:avLst/>
          </a:prstGeom>
          <a:noFill/>
          <a:ln w="9525">
            <a:noFill/>
            <a:miter lim="800000"/>
            <a:headEnd/>
            <a:tailEnd/>
          </a:ln>
        </p:spPr>
        <p:txBody>
          <a:bodyPr wrap="none">
            <a:spAutoFit/>
          </a:bodyPr>
          <a:lstStyle/>
          <a:p>
            <a:pPr eaLnBrk="0" hangingPunct="0">
              <a:lnSpc>
                <a:spcPct val="180000"/>
              </a:lnSpc>
              <a:spcBef>
                <a:spcPct val="50000"/>
              </a:spcBef>
              <a:defRPr/>
            </a:pPr>
            <a:r>
              <a:rPr lang="en-US" sz="800" b="0">
                <a:solidFill>
                  <a:srgbClr val="000000"/>
                </a:solidFill>
                <a:latin typeface="Arial" charset="0"/>
              </a:rPr>
              <a:t>Copyright </a:t>
            </a:r>
            <a:r>
              <a:rPr lang="en-US" altLang="ja-JP" sz="800" b="0">
                <a:solidFill>
                  <a:srgbClr val="000000"/>
                </a:solidFill>
                <a:latin typeface="Arial" charset="0"/>
              </a:rPr>
              <a:t>© Ministry of Education, Singapore.</a:t>
            </a:r>
            <a:endParaRPr lang="en-US" sz="800" b="0">
              <a:solidFill>
                <a:srgbClr val="000000"/>
              </a:solidFill>
              <a:latin typeface="Arial" charset="0"/>
            </a:endParaRPr>
          </a:p>
        </p:txBody>
      </p:sp>
      <p:sp>
        <p:nvSpPr>
          <p:cNvPr id="7177" name="Rectangle 3"/>
          <p:cNvSpPr>
            <a:spLocks noGrp="1" noChangeArrowheads="1"/>
          </p:cNvSpPr>
          <p:nvPr>
            <p:ph type="body" idx="1"/>
          </p:nvPr>
        </p:nvSpPr>
        <p:spPr bwMode="auto">
          <a:xfrm>
            <a:off x="457200" y="990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3" name="Rectangle 7"/>
          <p:cNvSpPr>
            <a:spLocks noChangeArrowheads="1"/>
          </p:cNvSpPr>
          <p:nvPr userDrawn="1"/>
        </p:nvSpPr>
        <p:spPr bwMode="auto">
          <a:xfrm>
            <a:off x="0" y="228600"/>
            <a:ext cx="9144000" cy="609600"/>
          </a:xfrm>
          <a:prstGeom prst="rect">
            <a:avLst/>
          </a:prstGeom>
          <a:solidFill>
            <a:schemeClr val="accent2"/>
          </a:solidFill>
          <a:ln w="9525">
            <a:noFill/>
            <a:miter lim="800000"/>
            <a:headEnd/>
            <a:tailEnd/>
          </a:ln>
          <a:effectLst/>
        </p:spPr>
        <p:txBody>
          <a:bodyPr wrap="none" anchor="ctr"/>
          <a:lstStyle/>
          <a:p>
            <a:pPr>
              <a:defRPr/>
            </a:pPr>
            <a:endParaRPr lang="en-GB" sz="1800" b="0">
              <a:solidFill>
                <a:srgbClr val="000000"/>
              </a:solidFill>
              <a:latin typeface="Arial" charset="0"/>
              <a:ea typeface="+mn-ea"/>
            </a:endParaRPr>
          </a:p>
        </p:txBody>
      </p:sp>
      <p:sp>
        <p:nvSpPr>
          <p:cNvPr id="7179" name="Rectangle 2"/>
          <p:cNvSpPr>
            <a:spLocks noGrp="1" noChangeArrowheads="1"/>
          </p:cNvSpPr>
          <p:nvPr>
            <p:ph type="title"/>
          </p:nvPr>
        </p:nvSpPr>
        <p:spPr bwMode="auto">
          <a:xfrm>
            <a:off x="0" y="27305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168" r:id="rId1"/>
    <p:sldLayoutId id="2147487169" r:id="rId2"/>
    <p:sldLayoutId id="2147487170" r:id="rId3"/>
    <p:sldLayoutId id="2147487171" r:id="rId4"/>
    <p:sldLayoutId id="2147487172" r:id="rId5"/>
    <p:sldLayoutId id="2147487173" r:id="rId6"/>
    <p:sldLayoutId id="2147487174" r:id="rId7"/>
    <p:sldLayoutId id="2147487175" r:id="rId8"/>
    <p:sldLayoutId id="2147487176" r:id="rId9"/>
    <p:sldLayoutId id="2147487177" r:id="rId10"/>
    <p:sldLayoutId id="2147487178" r:id="rId11"/>
    <p:sldLayoutId id="2147487179" r:id="rId12"/>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4.jpe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oleObject" Target="../embeddings/oleObject1.bin"/><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6.jpeg"/><Relationship Id="rId4" Type="http://schemas.openxmlformats.org/officeDocument/2006/relationships/hyperlink" Target="http://www.academyofsingaporeteachers.moe.gov.sg/cos/o.x?c=/ast/pagetre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2133600" y="0"/>
            <a:ext cx="7010400" cy="1200150"/>
          </a:xfrm>
        </p:spPr>
        <p:txBody>
          <a:bodyPr/>
          <a:lstStyle/>
          <a:p>
            <a:pPr eaLnBrk="1" hangingPunct="1">
              <a:defRPr/>
            </a:pPr>
            <a:r>
              <a:rPr lang="en-US" sz="3600" dirty="0" smtClean="0">
                <a:latin typeface="+mn-lt"/>
              </a:rPr>
              <a:t>Singapore’s Education System</a:t>
            </a:r>
          </a:p>
        </p:txBody>
      </p:sp>
      <p:sp>
        <p:nvSpPr>
          <p:cNvPr id="61443" name="Rectangle 2"/>
          <p:cNvSpPr txBox="1">
            <a:spLocks noChangeArrowheads="1"/>
          </p:cNvSpPr>
          <p:nvPr/>
        </p:nvSpPr>
        <p:spPr bwMode="auto">
          <a:xfrm>
            <a:off x="1981200" y="1680625"/>
            <a:ext cx="6781800" cy="461665"/>
          </a:xfrm>
          <a:prstGeom prst="rect">
            <a:avLst/>
          </a:prstGeom>
          <a:noFill/>
          <a:ln w="9525">
            <a:noFill/>
            <a:miter lim="800000"/>
            <a:headEnd/>
            <a:tailEnd/>
          </a:ln>
        </p:spPr>
        <p:txBody>
          <a:bodyPr wrap="square" anchor="ctr">
            <a:spAutoFit/>
          </a:bodyPr>
          <a:lstStyle/>
          <a:p>
            <a:pPr>
              <a:defRPr/>
            </a:pPr>
            <a:r>
              <a:rPr lang="en-SG" dirty="0" smtClean="0"/>
              <a:t>Presentation </a:t>
            </a:r>
            <a:r>
              <a:rPr lang="en-SG" dirty="0" smtClean="0"/>
              <a:t>to </a:t>
            </a:r>
            <a:r>
              <a:rPr lang="en-SG" dirty="0" smtClean="0"/>
              <a:t>Hayes Academ</a:t>
            </a:r>
            <a:r>
              <a:rPr lang="en-SG" dirty="0" smtClean="0"/>
              <a:t>y Bromley, </a:t>
            </a:r>
            <a:r>
              <a:rPr lang="en-SG" dirty="0" smtClean="0"/>
              <a:t>UK</a:t>
            </a:r>
            <a:endParaRPr lang="en-US" sz="2000" dirty="0" smtClean="0">
              <a:solidFill>
                <a:srgbClr val="000000"/>
              </a:solidFill>
              <a:latin typeface="+mn-lt"/>
            </a:endParaRPr>
          </a:p>
        </p:txBody>
      </p:sp>
      <p:sp>
        <p:nvSpPr>
          <p:cNvPr id="75780" name="Slide Number Placeholder 3"/>
          <p:cNvSpPr>
            <a:spLocks noGrp="1"/>
          </p:cNvSpPr>
          <p:nvPr>
            <p:ph type="sldNum" sz="quarter" idx="12"/>
          </p:nvPr>
        </p:nvSpPr>
        <p:spPr>
          <a:noFill/>
        </p:spPr>
        <p:txBody>
          <a:bodyPr/>
          <a:lstStyle/>
          <a:p>
            <a:fld id="{F087BECB-A841-4654-9A6E-6DF936B11BFD}" type="slidenum">
              <a:rPr lang="en-US" smtClean="0"/>
              <a:pPr/>
              <a:t>1</a:t>
            </a:fld>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10"/>
          <p:cNvGrpSpPr>
            <a:grpSpLocks/>
          </p:cNvGrpSpPr>
          <p:nvPr/>
        </p:nvGrpSpPr>
        <p:grpSpPr bwMode="auto">
          <a:xfrm>
            <a:off x="546100" y="914400"/>
            <a:ext cx="8064500" cy="4852987"/>
            <a:chOff x="524003" y="1090222"/>
            <a:chExt cx="8066376" cy="4853378"/>
          </a:xfrm>
        </p:grpSpPr>
        <p:pic>
          <p:nvPicPr>
            <p:cNvPr id="86021" name="Picture 2"/>
            <p:cNvPicPr>
              <a:picLocks noChangeAspect="1" noChangeArrowheads="1"/>
            </p:cNvPicPr>
            <p:nvPr/>
          </p:nvPicPr>
          <p:blipFill>
            <a:blip r:embed="rId3" cstate="print"/>
            <a:srcRect l="1347" t="3255" r="2246" b="1447"/>
            <a:stretch>
              <a:fillRect/>
            </a:stretch>
          </p:blipFill>
          <p:spPr bwMode="auto">
            <a:xfrm>
              <a:off x="524003" y="1090222"/>
              <a:ext cx="7938933" cy="4853378"/>
            </a:xfrm>
            <a:prstGeom prst="rect">
              <a:avLst/>
            </a:prstGeom>
            <a:noFill/>
            <a:ln w="9525">
              <a:noFill/>
              <a:miter lim="800000"/>
              <a:headEnd/>
              <a:tailEnd/>
            </a:ln>
          </p:spPr>
        </p:pic>
        <p:sp>
          <p:nvSpPr>
            <p:cNvPr id="43011" name="Rectangle 6"/>
            <p:cNvSpPr>
              <a:spLocks noChangeArrowheads="1"/>
            </p:cNvSpPr>
            <p:nvPr/>
          </p:nvSpPr>
          <p:spPr bwMode="auto">
            <a:xfrm>
              <a:off x="2435798" y="1326778"/>
              <a:ext cx="5106588" cy="50169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1429" tIns="45715" rIns="91429" bIns="45715" anchor="ctr"/>
            <a:lstStyle/>
            <a:p>
              <a:pPr algn="ctr">
                <a:defRPr/>
              </a:pPr>
              <a:r>
                <a:rPr lang="en-US" sz="2000" dirty="0">
                  <a:solidFill>
                    <a:srgbClr val="000000"/>
                  </a:solidFill>
                  <a:ea typeface="Osaka" pitchFamily="1" charset="-128"/>
                </a:rPr>
                <a:t>Annual Recurrent Funding Per Student</a:t>
              </a:r>
              <a:endParaRPr lang="en-SG" sz="2000" dirty="0">
                <a:solidFill>
                  <a:srgbClr val="000000"/>
                </a:solidFill>
                <a:ea typeface="Osaka" pitchFamily="1" charset="-128"/>
              </a:endParaRPr>
            </a:p>
          </p:txBody>
        </p:sp>
        <p:sp>
          <p:nvSpPr>
            <p:cNvPr id="86023" name="Text Box 4"/>
            <p:cNvSpPr txBox="1">
              <a:spLocks noChangeArrowheads="1"/>
            </p:cNvSpPr>
            <p:nvPr/>
          </p:nvSpPr>
          <p:spPr bwMode="auto">
            <a:xfrm>
              <a:off x="1466158" y="3581210"/>
              <a:ext cx="1147156" cy="400099"/>
            </a:xfrm>
            <a:prstGeom prst="rect">
              <a:avLst/>
            </a:prstGeom>
            <a:noFill/>
            <a:ln w="9525">
              <a:noFill/>
              <a:miter lim="800000"/>
              <a:headEnd/>
              <a:tailEnd/>
            </a:ln>
          </p:spPr>
          <p:txBody>
            <a:bodyPr lIns="91429" tIns="45715" rIns="91429" bIns="45715">
              <a:spAutoFit/>
            </a:bodyPr>
            <a:lstStyle/>
            <a:p>
              <a:r>
                <a:rPr lang="en-US" sz="2000">
                  <a:ea typeface="Osaka"/>
                  <a:cs typeface="Osaka"/>
                </a:rPr>
                <a:t>↑</a:t>
              </a:r>
              <a:r>
                <a:rPr lang="en-US" sz="2000">
                  <a:solidFill>
                    <a:srgbClr val="000099"/>
                  </a:solidFill>
                  <a:latin typeface="Calibri" pitchFamily="34" charset="0"/>
                  <a:ea typeface="Osaka"/>
                  <a:cs typeface="Osaka"/>
                </a:rPr>
                <a:t>110%</a:t>
              </a:r>
            </a:p>
          </p:txBody>
        </p:sp>
        <p:sp>
          <p:nvSpPr>
            <p:cNvPr id="86024" name="Text Box 5"/>
            <p:cNvSpPr txBox="1">
              <a:spLocks noChangeArrowheads="1"/>
            </p:cNvSpPr>
            <p:nvPr/>
          </p:nvSpPr>
          <p:spPr bwMode="auto">
            <a:xfrm>
              <a:off x="2588233" y="3485935"/>
              <a:ext cx="1505642" cy="400099"/>
            </a:xfrm>
            <a:prstGeom prst="rect">
              <a:avLst/>
            </a:prstGeom>
            <a:noFill/>
            <a:ln w="9525">
              <a:noFill/>
              <a:miter lim="800000"/>
              <a:headEnd/>
              <a:tailEnd/>
            </a:ln>
          </p:spPr>
          <p:txBody>
            <a:bodyPr lIns="91429" tIns="45715" rIns="91429" bIns="45715">
              <a:spAutoFit/>
            </a:bodyPr>
            <a:lstStyle/>
            <a:p>
              <a:r>
                <a:rPr lang="en-US" sz="2000">
                  <a:ea typeface="Osaka"/>
                  <a:cs typeface="Osaka"/>
                </a:rPr>
                <a:t>↑</a:t>
              </a:r>
              <a:r>
                <a:rPr lang="en-US" sz="2000">
                  <a:solidFill>
                    <a:srgbClr val="000099"/>
                  </a:solidFill>
                  <a:latin typeface="Calibri" pitchFamily="34" charset="0"/>
                  <a:ea typeface="Osaka"/>
                  <a:cs typeface="Osaka"/>
                </a:rPr>
                <a:t>80%</a:t>
              </a:r>
            </a:p>
          </p:txBody>
        </p:sp>
        <p:sp>
          <p:nvSpPr>
            <p:cNvPr id="86025" name="Text Box 6"/>
            <p:cNvSpPr txBox="1">
              <a:spLocks noChangeArrowheads="1"/>
            </p:cNvSpPr>
            <p:nvPr/>
          </p:nvSpPr>
          <p:spPr bwMode="auto">
            <a:xfrm>
              <a:off x="3581400" y="3028901"/>
              <a:ext cx="1075459" cy="400099"/>
            </a:xfrm>
            <a:prstGeom prst="rect">
              <a:avLst/>
            </a:prstGeom>
            <a:noFill/>
            <a:ln w="9525">
              <a:noFill/>
              <a:miter lim="800000"/>
              <a:headEnd/>
              <a:tailEnd/>
            </a:ln>
          </p:spPr>
          <p:txBody>
            <a:bodyPr lIns="91429" tIns="45715" rIns="91429" bIns="45715">
              <a:spAutoFit/>
            </a:bodyPr>
            <a:lstStyle/>
            <a:p>
              <a:r>
                <a:rPr lang="en-US" sz="2000">
                  <a:ea typeface="Osaka"/>
                  <a:cs typeface="Osaka"/>
                </a:rPr>
                <a:t>↑</a:t>
              </a:r>
              <a:r>
                <a:rPr lang="en-US" sz="2000">
                  <a:solidFill>
                    <a:srgbClr val="000099"/>
                  </a:solidFill>
                  <a:latin typeface="Calibri" pitchFamily="34" charset="0"/>
                  <a:ea typeface="Osaka"/>
                  <a:cs typeface="Osaka"/>
                </a:rPr>
                <a:t>70%</a:t>
              </a:r>
            </a:p>
          </p:txBody>
        </p:sp>
        <p:sp>
          <p:nvSpPr>
            <p:cNvPr id="86026" name="Text Box 7"/>
            <p:cNvSpPr txBox="1">
              <a:spLocks noChangeArrowheads="1"/>
            </p:cNvSpPr>
            <p:nvPr/>
          </p:nvSpPr>
          <p:spPr bwMode="auto">
            <a:xfrm>
              <a:off x="4874538" y="2971561"/>
              <a:ext cx="1505642" cy="400099"/>
            </a:xfrm>
            <a:prstGeom prst="rect">
              <a:avLst/>
            </a:prstGeom>
            <a:noFill/>
            <a:ln w="9525">
              <a:noFill/>
              <a:miter lim="800000"/>
              <a:headEnd/>
              <a:tailEnd/>
            </a:ln>
          </p:spPr>
          <p:txBody>
            <a:bodyPr lIns="91429" tIns="45715" rIns="91429" bIns="45715">
              <a:spAutoFit/>
            </a:bodyPr>
            <a:lstStyle/>
            <a:p>
              <a:r>
                <a:rPr lang="en-US" sz="2000">
                  <a:ea typeface="Osaka"/>
                  <a:cs typeface="Osaka"/>
                </a:rPr>
                <a:t>↑</a:t>
              </a:r>
              <a:r>
                <a:rPr lang="en-US" sz="2000">
                  <a:solidFill>
                    <a:srgbClr val="000099"/>
                  </a:solidFill>
                  <a:latin typeface="Calibri" pitchFamily="34" charset="0"/>
                  <a:ea typeface="Osaka"/>
                  <a:cs typeface="Osaka"/>
                </a:rPr>
                <a:t>50%</a:t>
              </a:r>
            </a:p>
          </p:txBody>
        </p:sp>
        <p:sp>
          <p:nvSpPr>
            <p:cNvPr id="86027" name="Text Box 8"/>
            <p:cNvSpPr txBox="1">
              <a:spLocks noChangeArrowheads="1"/>
            </p:cNvSpPr>
            <p:nvPr/>
          </p:nvSpPr>
          <p:spPr bwMode="auto">
            <a:xfrm>
              <a:off x="5941531" y="2742942"/>
              <a:ext cx="1505642" cy="400099"/>
            </a:xfrm>
            <a:prstGeom prst="rect">
              <a:avLst/>
            </a:prstGeom>
            <a:noFill/>
            <a:ln w="9525">
              <a:noFill/>
              <a:miter lim="800000"/>
              <a:headEnd/>
              <a:tailEnd/>
            </a:ln>
          </p:spPr>
          <p:txBody>
            <a:bodyPr lIns="91429" tIns="45715" rIns="91429" bIns="45715">
              <a:spAutoFit/>
            </a:bodyPr>
            <a:lstStyle/>
            <a:p>
              <a:r>
                <a:rPr lang="en-US" sz="2000">
                  <a:ea typeface="Osaka"/>
                  <a:cs typeface="Osaka"/>
                </a:rPr>
                <a:t>↑</a:t>
              </a:r>
              <a:r>
                <a:rPr lang="en-US" sz="2000">
                  <a:solidFill>
                    <a:srgbClr val="000099"/>
                  </a:solidFill>
                  <a:latin typeface="Calibri" pitchFamily="34" charset="0"/>
                  <a:ea typeface="Osaka"/>
                  <a:cs typeface="Osaka"/>
                </a:rPr>
                <a:t>55%</a:t>
              </a:r>
            </a:p>
          </p:txBody>
        </p:sp>
        <p:sp>
          <p:nvSpPr>
            <p:cNvPr id="86028" name="Text Box 9"/>
            <p:cNvSpPr txBox="1">
              <a:spLocks noChangeArrowheads="1"/>
            </p:cNvSpPr>
            <p:nvPr/>
          </p:nvSpPr>
          <p:spPr bwMode="auto">
            <a:xfrm>
              <a:off x="7084737" y="1904675"/>
              <a:ext cx="1505642" cy="400099"/>
            </a:xfrm>
            <a:prstGeom prst="rect">
              <a:avLst/>
            </a:prstGeom>
            <a:noFill/>
            <a:ln w="9525">
              <a:noFill/>
              <a:miter lim="800000"/>
              <a:headEnd/>
              <a:tailEnd/>
            </a:ln>
          </p:spPr>
          <p:txBody>
            <a:bodyPr lIns="91429" tIns="45715" rIns="91429" bIns="45715">
              <a:spAutoFit/>
            </a:bodyPr>
            <a:lstStyle/>
            <a:p>
              <a:r>
                <a:rPr lang="en-US" sz="2000">
                  <a:ea typeface="Osaka"/>
                  <a:cs typeface="Osaka"/>
                </a:rPr>
                <a:t>↑</a:t>
              </a:r>
              <a:r>
                <a:rPr lang="en-US" sz="2000">
                  <a:solidFill>
                    <a:srgbClr val="000099"/>
                  </a:solidFill>
                  <a:latin typeface="Calibri" pitchFamily="34" charset="0"/>
                  <a:ea typeface="Osaka"/>
                  <a:cs typeface="Osaka"/>
                </a:rPr>
                <a:t>35%</a:t>
              </a:r>
            </a:p>
          </p:txBody>
        </p:sp>
      </p:grpSp>
      <p:sp>
        <p:nvSpPr>
          <p:cNvPr id="86019" name="Rectangle 59"/>
          <p:cNvSpPr txBox="1">
            <a:spLocks noChangeArrowheads="1"/>
          </p:cNvSpPr>
          <p:nvPr/>
        </p:nvSpPr>
        <p:spPr bwMode="auto">
          <a:xfrm>
            <a:off x="0" y="0"/>
            <a:ext cx="9155113" cy="571500"/>
          </a:xfrm>
          <a:prstGeom prst="rect">
            <a:avLst/>
          </a:prstGeom>
          <a:solidFill>
            <a:srgbClr val="1C4426"/>
          </a:solidFill>
          <a:ln w="9525">
            <a:noFill/>
            <a:miter lim="800000"/>
            <a:headEnd/>
            <a:tailEnd/>
          </a:ln>
        </p:spPr>
        <p:txBody>
          <a:bodyPr/>
          <a:lstStyle/>
          <a:p>
            <a:pPr algn="r">
              <a:tabLst>
                <a:tab pos="8515350" algn="l"/>
                <a:tab pos="8610600" algn="l"/>
              </a:tabLst>
            </a:pPr>
            <a:r>
              <a:rPr lang="en-US" sz="2800" dirty="0" smtClean="0">
                <a:solidFill>
                  <a:schemeClr val="bg1"/>
                </a:solidFill>
              </a:rPr>
              <a:t>…with Increases Benefiting all Students</a:t>
            </a:r>
            <a:endParaRPr lang="en-US" sz="2800" dirty="0">
              <a:solidFill>
                <a:schemeClr val="bg1"/>
              </a:solidFill>
            </a:endParaRPr>
          </a:p>
        </p:txBody>
      </p:sp>
      <p:sp>
        <p:nvSpPr>
          <p:cNvPr id="86020" name="Slide Number Placeholder 4"/>
          <p:cNvSpPr>
            <a:spLocks noGrp="1"/>
          </p:cNvSpPr>
          <p:nvPr>
            <p:ph type="sldNum" sz="quarter" idx="11"/>
          </p:nvPr>
        </p:nvSpPr>
        <p:spPr>
          <a:noFill/>
        </p:spPr>
        <p:txBody>
          <a:bodyPr/>
          <a:lstStyle/>
          <a:p>
            <a:fld id="{621EB00E-47B8-45D7-8D12-9BA805E09ED1}" type="slidenum">
              <a:rPr lang="en-US" smtClean="0"/>
              <a:pPr/>
              <a:t>10</a:t>
            </a:fld>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p>
            <a:fld id="{2A2B174B-558F-4123-9B6F-756299DCAF6F}" type="slidenum">
              <a:rPr lang="en-US"/>
              <a:pPr/>
              <a:t>11</a:t>
            </a:fld>
            <a:endParaRPr lang="en-US"/>
          </a:p>
        </p:txBody>
      </p:sp>
      <p:sp>
        <p:nvSpPr>
          <p:cNvPr id="91139"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50000"/>
              </a:spcBef>
            </a:pPr>
            <a:fld id="{57D0F711-D65D-4A2B-99B9-E19F76B98278}" type="slidenum">
              <a:rPr lang="en-US" sz="1400">
                <a:solidFill>
                  <a:srgbClr val="000000"/>
                </a:solidFill>
              </a:rPr>
              <a:pPr algn="r">
                <a:spcBef>
                  <a:spcPct val="50000"/>
                </a:spcBef>
              </a:pPr>
              <a:t>11</a:t>
            </a:fld>
            <a:endParaRPr lang="en-US" sz="1400">
              <a:solidFill>
                <a:srgbClr val="000000"/>
              </a:solidFill>
            </a:endParaRPr>
          </a:p>
        </p:txBody>
      </p:sp>
      <p:sp>
        <p:nvSpPr>
          <p:cNvPr id="91144" name="TextBox 9"/>
          <p:cNvSpPr txBox="1">
            <a:spLocks noChangeArrowheads="1"/>
          </p:cNvSpPr>
          <p:nvPr/>
        </p:nvSpPr>
        <p:spPr bwMode="auto">
          <a:xfrm>
            <a:off x="1447800" y="2438400"/>
            <a:ext cx="7010400" cy="954107"/>
          </a:xfrm>
          <a:prstGeom prst="rect">
            <a:avLst/>
          </a:prstGeom>
          <a:solidFill>
            <a:srgbClr val="FF0000"/>
          </a:solidFill>
          <a:ln w="9525">
            <a:noFill/>
            <a:miter lim="800000"/>
            <a:headEnd/>
            <a:tailEnd/>
          </a:ln>
        </p:spPr>
        <p:txBody>
          <a:bodyPr wrap="square">
            <a:spAutoFit/>
          </a:bodyPr>
          <a:lstStyle/>
          <a:p>
            <a:pPr marL="628650" lvl="2" indent="-628650">
              <a:spcBef>
                <a:spcPct val="50000"/>
              </a:spcBef>
              <a:buFont typeface="Arial" pitchFamily="34" charset="0"/>
              <a:buChar char="•"/>
            </a:pPr>
            <a:r>
              <a:rPr lang="en-GB" altLang="zh-CN" sz="2800" dirty="0">
                <a:solidFill>
                  <a:schemeClr val="bg1"/>
                </a:solidFill>
                <a:ea typeface="SimSun" pitchFamily="2" charset="-122"/>
              </a:rPr>
              <a:t>Delivering a Student-Centric, Values-Driven Education</a:t>
            </a:r>
          </a:p>
        </p:txBody>
      </p:sp>
      <p:sp>
        <p:nvSpPr>
          <p:cNvPr id="91141" name="TextBox 9"/>
          <p:cNvSpPr txBox="1">
            <a:spLocks noChangeArrowheads="1"/>
          </p:cNvSpPr>
          <p:nvPr/>
        </p:nvSpPr>
        <p:spPr bwMode="auto">
          <a:xfrm>
            <a:off x="533400" y="1066800"/>
            <a:ext cx="7905750" cy="1200329"/>
          </a:xfrm>
          <a:prstGeom prst="rect">
            <a:avLst/>
          </a:prstGeom>
          <a:solidFill>
            <a:srgbClr val="FF0000"/>
          </a:solidFill>
          <a:ln w="9525">
            <a:noFill/>
            <a:miter lim="800000"/>
            <a:headEnd/>
            <a:tailEnd/>
          </a:ln>
        </p:spPr>
        <p:txBody>
          <a:bodyPr>
            <a:spAutoFit/>
          </a:bodyPr>
          <a:lstStyle/>
          <a:p>
            <a:pPr marL="723900" indent="-723900">
              <a:spcBef>
                <a:spcPct val="50000"/>
              </a:spcBef>
            </a:pPr>
            <a:r>
              <a:rPr lang="en-GB" altLang="zh-CN" sz="3600" dirty="0" smtClean="0">
                <a:solidFill>
                  <a:schemeClr val="bg1"/>
                </a:solidFill>
                <a:ea typeface="SimSun" pitchFamily="2" charset="-122"/>
              </a:rPr>
              <a:t>(2) Current </a:t>
            </a:r>
            <a:r>
              <a:rPr lang="en-GB" altLang="zh-CN" sz="3600" dirty="0">
                <a:solidFill>
                  <a:schemeClr val="bg1"/>
                </a:solidFill>
                <a:ea typeface="SimSun" pitchFamily="2" charset="-122"/>
              </a:rPr>
              <a:t>Trends in Singapore’s Education Landscape</a:t>
            </a:r>
            <a:endParaRPr lang="zh-CN" altLang="en-US" sz="3600" dirty="0">
              <a:solidFill>
                <a:schemeClr val="bg1"/>
              </a:solidFill>
              <a:ea typeface="SimSun" pitchFamily="2" charset="-122"/>
            </a:endParaRPr>
          </a:p>
        </p:txBody>
      </p:sp>
      <p:sp>
        <p:nvSpPr>
          <p:cNvPr id="91142" name="TextBox 9"/>
          <p:cNvSpPr txBox="1">
            <a:spLocks noChangeArrowheads="1"/>
          </p:cNvSpPr>
          <p:nvPr/>
        </p:nvSpPr>
        <p:spPr bwMode="auto">
          <a:xfrm>
            <a:off x="1447800" y="3512403"/>
            <a:ext cx="7010400" cy="461963"/>
          </a:xfrm>
          <a:prstGeom prst="rect">
            <a:avLst/>
          </a:prstGeom>
          <a:noFill/>
          <a:ln w="9525">
            <a:noFill/>
            <a:miter lim="800000"/>
            <a:headEnd/>
            <a:tailEnd/>
          </a:ln>
        </p:spPr>
        <p:txBody>
          <a:bodyPr wrap="square">
            <a:spAutoFit/>
          </a:bodyPr>
          <a:lstStyle/>
          <a:p>
            <a:pPr marL="628650" lvl="2" indent="-628650">
              <a:spcBef>
                <a:spcPct val="50000"/>
              </a:spcBef>
              <a:buFont typeface="Arial" pitchFamily="34" charset="0"/>
              <a:buChar char="•"/>
            </a:pPr>
            <a:r>
              <a:rPr lang="en-SG" altLang="zh-CN" dirty="0">
                <a:solidFill>
                  <a:schemeClr val="bg1">
                    <a:lumMod val="65000"/>
                  </a:schemeClr>
                </a:solidFill>
                <a:ea typeface="SimSun" pitchFamily="2" charset="-122"/>
              </a:rPr>
              <a:t>Nurturing a Quality Teaching Force</a:t>
            </a:r>
            <a:endParaRPr lang="en-GB" altLang="zh-CN" dirty="0">
              <a:solidFill>
                <a:schemeClr val="bg1">
                  <a:lumMod val="65000"/>
                </a:schemeClr>
              </a:solidFill>
              <a:ea typeface="SimSun"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9"/>
          <p:cNvSpPr>
            <a:spLocks noGrp="1" noChangeArrowheads="1"/>
          </p:cNvSpPr>
          <p:nvPr>
            <p:ph type="title"/>
          </p:nvPr>
        </p:nvSpPr>
        <p:spPr>
          <a:xfrm>
            <a:off x="0" y="222250"/>
            <a:ext cx="9155113" cy="508000"/>
          </a:xfrm>
          <a:solidFill>
            <a:srgbClr val="B93B7D"/>
          </a:solidFill>
        </p:spPr>
        <p:txBody>
          <a:bodyPr/>
          <a:lstStyle/>
          <a:p>
            <a:pPr eaLnBrk="1" hangingPunct="1"/>
            <a:r>
              <a:rPr lang="en-US" sz="2700" dirty="0" smtClean="0">
                <a:solidFill>
                  <a:schemeClr val="bg1"/>
                </a:solidFill>
              </a:rPr>
              <a:t>Delivering a Student-Centric, Values-Driven Education</a:t>
            </a:r>
          </a:p>
        </p:txBody>
      </p:sp>
      <p:sp>
        <p:nvSpPr>
          <p:cNvPr id="92163" name="TextBox 78"/>
          <p:cNvSpPr txBox="1">
            <a:spLocks noChangeArrowheads="1"/>
          </p:cNvSpPr>
          <p:nvPr/>
        </p:nvSpPr>
        <p:spPr bwMode="auto">
          <a:xfrm>
            <a:off x="2628900" y="685800"/>
            <a:ext cx="3886200" cy="646113"/>
          </a:xfrm>
          <a:prstGeom prst="rect">
            <a:avLst/>
          </a:prstGeom>
          <a:noFill/>
          <a:ln w="9525">
            <a:noFill/>
            <a:miter lim="800000"/>
            <a:headEnd/>
            <a:tailEnd/>
          </a:ln>
        </p:spPr>
        <p:txBody>
          <a:bodyPr>
            <a:spAutoFit/>
          </a:bodyPr>
          <a:lstStyle/>
          <a:p>
            <a:pPr algn="ctr"/>
            <a:r>
              <a:rPr lang="en-GB" sz="3600">
                <a:solidFill>
                  <a:srgbClr val="C00000"/>
                </a:solidFill>
              </a:rPr>
              <a:t>4 Key Thrusts</a:t>
            </a:r>
          </a:p>
        </p:txBody>
      </p:sp>
      <p:pic>
        <p:nvPicPr>
          <p:cNvPr id="92164" name="Picture 5" descr="21st-century-competencies-and-desired-student-outcomes.jpg"/>
          <p:cNvPicPr>
            <a:picLocks noChangeAspect="1"/>
          </p:cNvPicPr>
          <p:nvPr/>
        </p:nvPicPr>
        <p:blipFill>
          <a:blip r:embed="rId3" cstate="print"/>
          <a:srcRect/>
          <a:stretch>
            <a:fillRect/>
          </a:stretch>
        </p:blipFill>
        <p:spPr bwMode="auto">
          <a:xfrm>
            <a:off x="1117600" y="1346200"/>
            <a:ext cx="1625600" cy="1625600"/>
          </a:xfrm>
          <a:prstGeom prst="rect">
            <a:avLst/>
          </a:prstGeom>
          <a:noFill/>
          <a:ln w="9525">
            <a:noFill/>
            <a:miter lim="800000"/>
            <a:headEnd/>
            <a:tailEnd/>
          </a:ln>
        </p:spPr>
      </p:pic>
      <p:sp>
        <p:nvSpPr>
          <p:cNvPr id="92165" name="TextBox 82"/>
          <p:cNvSpPr txBox="1">
            <a:spLocks noChangeArrowheads="1"/>
          </p:cNvSpPr>
          <p:nvPr/>
        </p:nvSpPr>
        <p:spPr bwMode="auto">
          <a:xfrm>
            <a:off x="304800" y="2971800"/>
            <a:ext cx="3276600" cy="461963"/>
          </a:xfrm>
          <a:prstGeom prst="rect">
            <a:avLst/>
          </a:prstGeom>
          <a:noFill/>
          <a:ln w="9525">
            <a:noFill/>
            <a:miter lim="800000"/>
            <a:headEnd/>
            <a:tailEnd/>
          </a:ln>
        </p:spPr>
        <p:txBody>
          <a:bodyPr>
            <a:spAutoFit/>
          </a:bodyPr>
          <a:lstStyle/>
          <a:p>
            <a:r>
              <a:rPr lang="en-GB"/>
              <a:t>1. Holistic Education</a:t>
            </a:r>
          </a:p>
        </p:txBody>
      </p:sp>
      <p:grpSp>
        <p:nvGrpSpPr>
          <p:cNvPr id="2" name="Group 24"/>
          <p:cNvGrpSpPr>
            <a:grpSpLocks/>
          </p:cNvGrpSpPr>
          <p:nvPr/>
        </p:nvGrpSpPr>
        <p:grpSpPr bwMode="auto">
          <a:xfrm>
            <a:off x="5268913" y="1371600"/>
            <a:ext cx="2667000" cy="1600200"/>
            <a:chOff x="381000" y="990600"/>
            <a:chExt cx="8001000" cy="4800600"/>
          </a:xfrm>
        </p:grpSpPr>
        <p:pic>
          <p:nvPicPr>
            <p:cNvPr id="92174" name="Picture 13" descr="Computers 024-0222.gif"/>
            <p:cNvPicPr>
              <a:picLocks noChangeAspect="1"/>
            </p:cNvPicPr>
            <p:nvPr/>
          </p:nvPicPr>
          <p:blipFill>
            <a:blip r:embed="rId4" cstate="print"/>
            <a:srcRect/>
            <a:stretch>
              <a:fillRect/>
            </a:stretch>
          </p:blipFill>
          <p:spPr bwMode="auto">
            <a:xfrm>
              <a:off x="381000" y="1066800"/>
              <a:ext cx="1555750" cy="1457325"/>
            </a:xfrm>
            <a:prstGeom prst="rect">
              <a:avLst/>
            </a:prstGeom>
            <a:noFill/>
            <a:ln w="9525">
              <a:noFill/>
              <a:miter lim="800000"/>
              <a:headEnd/>
              <a:tailEnd/>
            </a:ln>
          </p:spPr>
        </p:pic>
        <p:grpSp>
          <p:nvGrpSpPr>
            <p:cNvPr id="3" name="Group 85"/>
            <p:cNvGrpSpPr>
              <a:grpSpLocks/>
            </p:cNvGrpSpPr>
            <p:nvPr/>
          </p:nvGrpSpPr>
          <p:grpSpPr bwMode="auto">
            <a:xfrm>
              <a:off x="1066800" y="1066800"/>
              <a:ext cx="6629400" cy="4724400"/>
              <a:chOff x="1295400" y="3048000"/>
              <a:chExt cx="2590800" cy="2895600"/>
            </a:xfrm>
          </p:grpSpPr>
          <p:sp>
            <p:nvSpPr>
              <p:cNvPr id="99" name="Isosceles Triangle 98"/>
              <p:cNvSpPr/>
              <p:nvPr/>
            </p:nvSpPr>
            <p:spPr>
              <a:xfrm>
                <a:off x="1295400" y="3048000"/>
                <a:ext cx="2590800" cy="11442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a typeface="MS PGothic" pitchFamily="34" charset="-128"/>
                </a:endParaRPr>
              </a:p>
            </p:txBody>
          </p:sp>
          <p:sp>
            <p:nvSpPr>
              <p:cNvPr id="100" name="Rectangle 99"/>
              <p:cNvSpPr/>
              <p:nvPr/>
            </p:nvSpPr>
            <p:spPr>
              <a:xfrm>
                <a:off x="1829566" y="4192229"/>
                <a:ext cx="1598777" cy="17513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a typeface="MS PGothic" pitchFamily="34" charset="-128"/>
                </a:endParaRPr>
              </a:p>
            </p:txBody>
          </p:sp>
          <p:sp>
            <p:nvSpPr>
              <p:cNvPr id="92183" name="TextBox 9"/>
              <p:cNvSpPr txBox="1">
                <a:spLocks noChangeArrowheads="1"/>
              </p:cNvSpPr>
              <p:nvPr/>
            </p:nvSpPr>
            <p:spPr bwMode="auto">
              <a:xfrm>
                <a:off x="1981200" y="3657600"/>
                <a:ext cx="1295400" cy="594207"/>
              </a:xfrm>
              <a:prstGeom prst="rect">
                <a:avLst/>
              </a:prstGeom>
              <a:noFill/>
              <a:ln w="9525">
                <a:noFill/>
                <a:miter lim="800000"/>
                <a:headEnd/>
                <a:tailEnd/>
              </a:ln>
            </p:spPr>
            <p:txBody>
              <a:bodyPr>
                <a:spAutoFit/>
              </a:bodyPr>
              <a:lstStyle/>
              <a:p>
                <a:pPr algn="ctr"/>
                <a:r>
                  <a:rPr lang="en-US" sz="1500">
                    <a:solidFill>
                      <a:schemeClr val="bg1"/>
                    </a:solidFill>
                    <a:ea typeface="Osaka"/>
                    <a:cs typeface="Osaka"/>
                  </a:rPr>
                  <a:t>SCHOOL</a:t>
                </a:r>
                <a:endParaRPr lang="en-GB" sz="1500">
                  <a:solidFill>
                    <a:schemeClr val="bg1"/>
                  </a:solidFill>
                  <a:ea typeface="Osaka"/>
                  <a:cs typeface="Osaka"/>
                </a:endParaRPr>
              </a:p>
            </p:txBody>
          </p:sp>
        </p:grpSp>
        <p:pic>
          <p:nvPicPr>
            <p:cNvPr id="92176" name="Picture 8" descr="a.jpg"/>
            <p:cNvPicPr>
              <a:picLocks noChangeAspect="1"/>
            </p:cNvPicPr>
            <p:nvPr/>
          </p:nvPicPr>
          <p:blipFill>
            <a:blip r:embed="rId5" cstate="print"/>
            <a:srcRect/>
            <a:stretch>
              <a:fillRect/>
            </a:stretch>
          </p:blipFill>
          <p:spPr bwMode="auto">
            <a:xfrm>
              <a:off x="685800" y="3581400"/>
              <a:ext cx="1290638" cy="1905000"/>
            </a:xfrm>
            <a:prstGeom prst="rect">
              <a:avLst/>
            </a:prstGeom>
            <a:noFill/>
            <a:ln w="9525">
              <a:noFill/>
              <a:miter lim="800000"/>
              <a:headEnd/>
              <a:tailEnd/>
            </a:ln>
          </p:spPr>
        </p:pic>
        <p:pic>
          <p:nvPicPr>
            <p:cNvPr id="92177" name="Picture 9" descr="question-mark-grapic-13cw4z9.jpg"/>
            <p:cNvPicPr>
              <a:picLocks noChangeAspect="1"/>
            </p:cNvPicPr>
            <p:nvPr/>
          </p:nvPicPr>
          <p:blipFill>
            <a:blip r:embed="rId6" cstate="print"/>
            <a:srcRect/>
            <a:stretch>
              <a:fillRect/>
            </a:stretch>
          </p:blipFill>
          <p:spPr bwMode="auto">
            <a:xfrm>
              <a:off x="3779838" y="4038600"/>
              <a:ext cx="1371600" cy="1443038"/>
            </a:xfrm>
            <a:prstGeom prst="rect">
              <a:avLst/>
            </a:prstGeom>
            <a:noFill/>
            <a:ln w="9525">
              <a:noFill/>
              <a:miter lim="800000"/>
              <a:headEnd/>
              <a:tailEnd/>
            </a:ln>
          </p:spPr>
        </p:pic>
        <p:sp>
          <p:nvSpPr>
            <p:cNvPr id="89" name="Heart 88"/>
            <p:cNvSpPr/>
            <p:nvPr/>
          </p:nvSpPr>
          <p:spPr>
            <a:xfrm>
              <a:off x="7010400" y="3962400"/>
              <a:ext cx="1371600" cy="12192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179" name="Picture 12" descr="teacher-silhouette.jpg"/>
            <p:cNvPicPr>
              <a:picLocks noChangeAspect="1"/>
            </p:cNvPicPr>
            <p:nvPr/>
          </p:nvPicPr>
          <p:blipFill>
            <a:blip r:embed="rId7" cstate="print"/>
            <a:srcRect/>
            <a:stretch>
              <a:fillRect/>
            </a:stretch>
          </p:blipFill>
          <p:spPr bwMode="auto">
            <a:xfrm>
              <a:off x="6858000" y="990600"/>
              <a:ext cx="1030288" cy="1319213"/>
            </a:xfrm>
            <a:prstGeom prst="rect">
              <a:avLst/>
            </a:prstGeom>
            <a:noFill/>
            <a:ln w="9525">
              <a:noFill/>
              <a:miter lim="800000"/>
              <a:headEnd/>
              <a:tailEnd/>
            </a:ln>
          </p:spPr>
        </p:pic>
        <p:pic>
          <p:nvPicPr>
            <p:cNvPr id="92180" name="Picture 14" descr="happy_children_playing_0515-1003-2917-0559_SMU.jpg"/>
            <p:cNvPicPr>
              <a:picLocks noChangeAspect="1"/>
            </p:cNvPicPr>
            <p:nvPr/>
          </p:nvPicPr>
          <p:blipFill>
            <a:blip r:embed="rId8" cstate="print"/>
            <a:srcRect/>
            <a:stretch>
              <a:fillRect/>
            </a:stretch>
          </p:blipFill>
          <p:spPr bwMode="auto">
            <a:xfrm>
              <a:off x="2590800" y="3505200"/>
              <a:ext cx="3810000" cy="2082800"/>
            </a:xfrm>
            <a:prstGeom prst="rect">
              <a:avLst/>
            </a:prstGeom>
            <a:noFill/>
            <a:ln w="9525">
              <a:noFill/>
              <a:miter lim="800000"/>
              <a:headEnd/>
              <a:tailEnd/>
            </a:ln>
          </p:spPr>
        </p:pic>
      </p:grpSp>
      <p:sp>
        <p:nvSpPr>
          <p:cNvPr id="92167" name="TextBox 101"/>
          <p:cNvSpPr txBox="1">
            <a:spLocks noChangeArrowheads="1"/>
          </p:cNvSpPr>
          <p:nvPr/>
        </p:nvSpPr>
        <p:spPr bwMode="auto">
          <a:xfrm>
            <a:off x="4114800" y="2974975"/>
            <a:ext cx="5029200" cy="461963"/>
          </a:xfrm>
          <a:prstGeom prst="rect">
            <a:avLst/>
          </a:prstGeom>
          <a:noFill/>
          <a:ln w="9525">
            <a:noFill/>
            <a:miter lim="800000"/>
            <a:headEnd/>
            <a:tailEnd/>
          </a:ln>
        </p:spPr>
        <p:txBody>
          <a:bodyPr>
            <a:spAutoFit/>
          </a:bodyPr>
          <a:lstStyle/>
          <a:p>
            <a:pPr algn="ctr"/>
            <a:r>
              <a:rPr lang="en-GB"/>
              <a:t>2. Every School a Good School</a:t>
            </a:r>
          </a:p>
        </p:txBody>
      </p:sp>
      <p:pic>
        <p:nvPicPr>
          <p:cNvPr id="92168" name="Picture 4"/>
          <p:cNvPicPr>
            <a:picLocks noChangeAspect="1" noChangeArrowheads="1"/>
          </p:cNvPicPr>
          <p:nvPr/>
        </p:nvPicPr>
        <p:blipFill>
          <a:blip r:embed="rId9" cstate="print"/>
          <a:srcRect/>
          <a:stretch>
            <a:fillRect/>
          </a:stretch>
        </p:blipFill>
        <p:spPr bwMode="auto">
          <a:xfrm>
            <a:off x="652463" y="3646488"/>
            <a:ext cx="2640012" cy="1782762"/>
          </a:xfrm>
          <a:prstGeom prst="rect">
            <a:avLst/>
          </a:prstGeom>
          <a:noFill/>
          <a:ln w="9525">
            <a:noFill/>
            <a:miter lim="800000"/>
            <a:headEnd/>
            <a:tailEnd/>
          </a:ln>
        </p:spPr>
      </p:pic>
      <p:sp>
        <p:nvSpPr>
          <p:cNvPr id="92169" name="TextBox 103"/>
          <p:cNvSpPr txBox="1">
            <a:spLocks noChangeArrowheads="1"/>
          </p:cNvSpPr>
          <p:nvPr/>
        </p:nvSpPr>
        <p:spPr bwMode="auto">
          <a:xfrm>
            <a:off x="236538" y="5410200"/>
            <a:ext cx="3729037" cy="461963"/>
          </a:xfrm>
          <a:prstGeom prst="rect">
            <a:avLst/>
          </a:prstGeom>
          <a:noFill/>
          <a:ln w="9525">
            <a:noFill/>
            <a:miter lim="800000"/>
            <a:headEnd/>
            <a:tailEnd/>
          </a:ln>
        </p:spPr>
        <p:txBody>
          <a:bodyPr>
            <a:spAutoFit/>
          </a:bodyPr>
          <a:lstStyle/>
          <a:p>
            <a:r>
              <a:rPr lang="en-GB"/>
              <a:t>3. Opportunities for All</a:t>
            </a:r>
          </a:p>
        </p:txBody>
      </p:sp>
      <p:pic>
        <p:nvPicPr>
          <p:cNvPr id="105" name="Picture 7"/>
          <p:cNvPicPr>
            <a:picLocks noChangeAspect="1" noChangeArrowheads="1"/>
          </p:cNvPicPr>
          <p:nvPr/>
        </p:nvPicPr>
        <p:blipFill>
          <a:blip r:embed="rId10" cstate="print">
            <a:lum contrast="20000"/>
          </a:blip>
          <a:srcRect/>
          <a:stretch>
            <a:fillRect/>
          </a:stretch>
        </p:blipFill>
        <p:spPr bwMode="auto">
          <a:xfrm>
            <a:off x="5334000" y="3505200"/>
            <a:ext cx="2667000"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171" name="TextBox 106"/>
          <p:cNvSpPr txBox="1">
            <a:spLocks noChangeArrowheads="1"/>
          </p:cNvSpPr>
          <p:nvPr/>
        </p:nvSpPr>
        <p:spPr bwMode="auto">
          <a:xfrm>
            <a:off x="4114800" y="5410200"/>
            <a:ext cx="5029200" cy="461963"/>
          </a:xfrm>
          <a:prstGeom prst="rect">
            <a:avLst/>
          </a:prstGeom>
          <a:noFill/>
          <a:ln w="9525">
            <a:noFill/>
            <a:miter lim="800000"/>
            <a:headEnd/>
            <a:tailEnd/>
          </a:ln>
        </p:spPr>
        <p:txBody>
          <a:bodyPr>
            <a:spAutoFit/>
          </a:bodyPr>
          <a:lstStyle/>
          <a:p>
            <a:pPr algn="ctr"/>
            <a:r>
              <a:rPr lang="en-GB"/>
              <a:t>4.Strengthening Partnerships</a:t>
            </a:r>
          </a:p>
        </p:txBody>
      </p:sp>
      <p:sp>
        <p:nvSpPr>
          <p:cNvPr id="24" name="Slide Number Placeholder 23"/>
          <p:cNvSpPr>
            <a:spLocks noGrp="1"/>
          </p:cNvSpPr>
          <p:nvPr>
            <p:ph type="sldNum" sz="quarter" idx="11"/>
          </p:nvPr>
        </p:nvSpPr>
        <p:spPr/>
        <p:txBody>
          <a:bodyPr/>
          <a:lstStyle/>
          <a:p>
            <a:pPr>
              <a:defRPr/>
            </a:pPr>
            <a:fld id="{641EDF9F-2739-442A-83B4-A459C1B694AE}"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1"/>
          </p:nvPr>
        </p:nvSpPr>
        <p:spPr>
          <a:noFill/>
        </p:spPr>
        <p:txBody>
          <a:bodyPr/>
          <a:lstStyle/>
          <a:p>
            <a:fld id="{C30FF0E4-1C41-49C1-B8FC-F7C926560962}" type="slidenum">
              <a:rPr lang="en-US"/>
              <a:pPr/>
              <a:t>13</a:t>
            </a:fld>
            <a:endParaRPr lang="en-US"/>
          </a:p>
        </p:txBody>
      </p:sp>
      <p:sp>
        <p:nvSpPr>
          <p:cNvPr id="93187" name="Rectangle 59"/>
          <p:cNvSpPr txBox="1">
            <a:spLocks noChangeArrowheads="1"/>
          </p:cNvSpPr>
          <p:nvPr/>
        </p:nvSpPr>
        <p:spPr bwMode="auto">
          <a:xfrm>
            <a:off x="0" y="223838"/>
            <a:ext cx="9155113" cy="523875"/>
          </a:xfrm>
          <a:prstGeom prst="rect">
            <a:avLst/>
          </a:prstGeom>
          <a:solidFill>
            <a:srgbClr val="B93B7D"/>
          </a:solidFill>
          <a:ln w="9525">
            <a:noFill/>
            <a:miter lim="800000"/>
            <a:headEnd/>
            <a:tailEnd/>
          </a:ln>
        </p:spPr>
        <p:txBody>
          <a:bodyPr anchor="ctr">
            <a:spAutoFit/>
          </a:bodyPr>
          <a:lstStyle/>
          <a:p>
            <a:r>
              <a:rPr lang="en-US" sz="2800" dirty="0">
                <a:solidFill>
                  <a:schemeClr val="bg1"/>
                </a:solidFill>
              </a:rPr>
              <a:t>1. Delivering Holistic Education:-</a:t>
            </a:r>
          </a:p>
        </p:txBody>
      </p:sp>
      <p:sp>
        <p:nvSpPr>
          <p:cNvPr id="6" name="Rectangle 5"/>
          <p:cNvSpPr txBox="1">
            <a:spLocks noChangeArrowheads="1"/>
          </p:cNvSpPr>
          <p:nvPr/>
        </p:nvSpPr>
        <p:spPr bwMode="auto">
          <a:xfrm>
            <a:off x="228600" y="990600"/>
            <a:ext cx="2362200" cy="1920875"/>
          </a:xfrm>
          <a:prstGeom prst="rect">
            <a:avLst/>
          </a:prstGeom>
          <a:solidFill>
            <a:schemeClr val="bg1"/>
          </a:solidFill>
          <a:ln w="9525">
            <a:noFill/>
            <a:miter lim="800000"/>
            <a:headEnd/>
            <a:tailEnd/>
          </a:ln>
        </p:spPr>
        <p:txBody>
          <a:bodyPr lIns="0" tIns="0" rIns="0" bIns="0">
            <a:spAutoFit/>
          </a:bodyPr>
          <a:lstStyle/>
          <a:p>
            <a:pPr algn="ctr">
              <a:lnSpc>
                <a:spcPct val="80000"/>
              </a:lnSpc>
              <a:defRPr/>
            </a:pPr>
            <a:r>
              <a:rPr lang="en-GB" altLang="zh-CN" sz="2600" kern="0" dirty="0">
                <a:solidFill>
                  <a:srgbClr val="FF0000"/>
                </a:solidFill>
                <a:latin typeface="+mn-lt"/>
                <a:ea typeface="SimSun" pitchFamily="2" charset="-122"/>
              </a:rPr>
              <a:t>Desired Student Outcomes and the 21</a:t>
            </a:r>
            <a:r>
              <a:rPr lang="en-GB" altLang="zh-CN" sz="2600" kern="0" baseline="30000" dirty="0">
                <a:solidFill>
                  <a:srgbClr val="FF0000"/>
                </a:solidFill>
                <a:latin typeface="+mn-lt"/>
                <a:ea typeface="SimSun" pitchFamily="2" charset="-122"/>
              </a:rPr>
              <a:t>st</a:t>
            </a:r>
            <a:r>
              <a:rPr lang="en-GB" altLang="zh-CN" sz="2600" kern="0" dirty="0">
                <a:solidFill>
                  <a:srgbClr val="FF0000"/>
                </a:solidFill>
                <a:latin typeface="+mn-lt"/>
                <a:ea typeface="SimSun" pitchFamily="2" charset="-122"/>
              </a:rPr>
              <a:t> Century Competencies</a:t>
            </a:r>
          </a:p>
        </p:txBody>
      </p:sp>
      <p:sp>
        <p:nvSpPr>
          <p:cNvPr id="93189" name="Line 7"/>
          <p:cNvSpPr>
            <a:spLocks noChangeShapeType="1"/>
          </p:cNvSpPr>
          <p:nvPr/>
        </p:nvSpPr>
        <p:spPr bwMode="auto">
          <a:xfrm>
            <a:off x="150813" y="3695700"/>
            <a:ext cx="8839200" cy="1588"/>
          </a:xfrm>
          <a:prstGeom prst="line">
            <a:avLst/>
          </a:prstGeom>
          <a:noFill/>
          <a:ln w="9525">
            <a:noFill/>
            <a:round/>
            <a:headEnd/>
            <a:tailEnd/>
          </a:ln>
        </p:spPr>
        <p:txBody>
          <a:bodyPr/>
          <a:lstStyle/>
          <a:p>
            <a:endParaRPr lang="en-GB"/>
          </a:p>
        </p:txBody>
      </p:sp>
      <p:sp>
        <p:nvSpPr>
          <p:cNvPr id="93190" name="Line 8"/>
          <p:cNvSpPr>
            <a:spLocks noChangeShapeType="1"/>
          </p:cNvSpPr>
          <p:nvPr/>
        </p:nvSpPr>
        <p:spPr bwMode="auto">
          <a:xfrm>
            <a:off x="150813" y="1370013"/>
            <a:ext cx="1587" cy="4649787"/>
          </a:xfrm>
          <a:prstGeom prst="line">
            <a:avLst/>
          </a:prstGeom>
          <a:noFill/>
          <a:ln w="22225">
            <a:noFill/>
            <a:round/>
            <a:headEnd/>
            <a:tailEnd/>
          </a:ln>
        </p:spPr>
        <p:txBody>
          <a:bodyPr/>
          <a:lstStyle/>
          <a:p>
            <a:endParaRPr lang="en-GB"/>
          </a:p>
        </p:txBody>
      </p:sp>
      <p:sp>
        <p:nvSpPr>
          <p:cNvPr id="93191" name="Line 11"/>
          <p:cNvSpPr>
            <a:spLocks noChangeShapeType="1"/>
          </p:cNvSpPr>
          <p:nvPr/>
        </p:nvSpPr>
        <p:spPr bwMode="auto">
          <a:xfrm>
            <a:off x="150813" y="6019800"/>
            <a:ext cx="8839200" cy="1588"/>
          </a:xfrm>
          <a:prstGeom prst="line">
            <a:avLst/>
          </a:prstGeom>
          <a:noFill/>
          <a:ln w="22225">
            <a:noFill/>
            <a:round/>
            <a:headEnd/>
            <a:tailEnd/>
          </a:ln>
        </p:spPr>
        <p:txBody>
          <a:bodyPr/>
          <a:lstStyle/>
          <a:p>
            <a:endParaRPr lang="en-GB"/>
          </a:p>
        </p:txBody>
      </p:sp>
      <p:grpSp>
        <p:nvGrpSpPr>
          <p:cNvPr id="2" name="Group 36"/>
          <p:cNvGrpSpPr>
            <a:grpSpLocks/>
          </p:cNvGrpSpPr>
          <p:nvPr/>
        </p:nvGrpSpPr>
        <p:grpSpPr bwMode="auto">
          <a:xfrm>
            <a:off x="2590800" y="895350"/>
            <a:ext cx="6400800" cy="5124450"/>
            <a:chOff x="2590800" y="895350"/>
            <a:chExt cx="6400800" cy="5124450"/>
          </a:xfrm>
        </p:grpSpPr>
        <p:sp>
          <p:nvSpPr>
            <p:cNvPr id="93195" name="Line 6"/>
            <p:cNvSpPr>
              <a:spLocks noChangeShapeType="1"/>
            </p:cNvSpPr>
            <p:nvPr/>
          </p:nvSpPr>
          <p:spPr bwMode="auto">
            <a:xfrm>
              <a:off x="4570413" y="1370013"/>
              <a:ext cx="3175" cy="4649787"/>
            </a:xfrm>
            <a:prstGeom prst="line">
              <a:avLst/>
            </a:prstGeom>
            <a:noFill/>
            <a:ln w="9525">
              <a:noFill/>
              <a:round/>
              <a:headEnd/>
              <a:tailEnd/>
            </a:ln>
          </p:spPr>
          <p:txBody>
            <a:bodyPr/>
            <a:lstStyle/>
            <a:p>
              <a:endParaRPr lang="en-GB"/>
            </a:p>
          </p:txBody>
        </p:sp>
        <p:sp>
          <p:nvSpPr>
            <p:cNvPr id="93196" name="Line 9"/>
            <p:cNvSpPr>
              <a:spLocks noChangeShapeType="1"/>
            </p:cNvSpPr>
            <p:nvPr/>
          </p:nvSpPr>
          <p:spPr bwMode="auto">
            <a:xfrm>
              <a:off x="8990013" y="1370013"/>
              <a:ext cx="1587" cy="4649787"/>
            </a:xfrm>
            <a:prstGeom prst="line">
              <a:avLst/>
            </a:prstGeom>
            <a:noFill/>
            <a:ln w="22225">
              <a:noFill/>
              <a:round/>
              <a:headEnd/>
              <a:tailEnd/>
            </a:ln>
          </p:spPr>
          <p:txBody>
            <a:bodyPr/>
            <a:lstStyle/>
            <a:p>
              <a:endParaRPr lang="en-GB"/>
            </a:p>
          </p:txBody>
        </p:sp>
        <p:sp>
          <p:nvSpPr>
            <p:cNvPr id="93197" name="Oval 12"/>
            <p:cNvSpPr>
              <a:spLocks noChangeArrowheads="1"/>
            </p:cNvSpPr>
            <p:nvPr/>
          </p:nvSpPr>
          <p:spPr bwMode="auto">
            <a:xfrm>
              <a:off x="3098800" y="1171575"/>
              <a:ext cx="5181600" cy="4371975"/>
            </a:xfrm>
            <a:prstGeom prst="ellipse">
              <a:avLst/>
            </a:prstGeom>
            <a:solidFill>
              <a:srgbClr val="FF9900"/>
            </a:solidFill>
            <a:ln w="0">
              <a:solidFill>
                <a:srgbClr val="000000"/>
              </a:solidFill>
              <a:round/>
              <a:headEnd/>
              <a:tailEnd/>
            </a:ln>
          </p:spPr>
          <p:txBody>
            <a:bodyPr/>
            <a:lstStyle/>
            <a:p>
              <a:pPr algn="ctr">
                <a:spcBef>
                  <a:spcPct val="50000"/>
                </a:spcBef>
              </a:pPr>
              <a:endParaRPr lang="en-US"/>
            </a:p>
          </p:txBody>
        </p:sp>
        <p:sp>
          <p:nvSpPr>
            <p:cNvPr id="93198" name="Oval 13"/>
            <p:cNvSpPr>
              <a:spLocks noChangeArrowheads="1"/>
            </p:cNvSpPr>
            <p:nvPr/>
          </p:nvSpPr>
          <p:spPr bwMode="auto">
            <a:xfrm>
              <a:off x="3098800" y="1171575"/>
              <a:ext cx="5181600" cy="4371975"/>
            </a:xfrm>
            <a:prstGeom prst="ellipse">
              <a:avLst/>
            </a:prstGeom>
            <a:noFill/>
            <a:ln w="22225" cap="rnd">
              <a:solidFill>
                <a:srgbClr val="000000"/>
              </a:solidFill>
              <a:round/>
              <a:headEnd/>
              <a:tailEnd/>
            </a:ln>
          </p:spPr>
          <p:txBody>
            <a:bodyPr/>
            <a:lstStyle/>
            <a:p>
              <a:pPr algn="ctr">
                <a:spcBef>
                  <a:spcPct val="50000"/>
                </a:spcBef>
              </a:pPr>
              <a:endParaRPr lang="en-US"/>
            </a:p>
          </p:txBody>
        </p:sp>
        <p:sp>
          <p:nvSpPr>
            <p:cNvPr id="93199" name="Oval 14"/>
            <p:cNvSpPr>
              <a:spLocks noChangeArrowheads="1"/>
            </p:cNvSpPr>
            <p:nvPr/>
          </p:nvSpPr>
          <p:spPr bwMode="auto">
            <a:xfrm>
              <a:off x="3773488" y="1657350"/>
              <a:ext cx="3897312" cy="3378200"/>
            </a:xfrm>
            <a:prstGeom prst="ellipse">
              <a:avLst/>
            </a:prstGeom>
            <a:solidFill>
              <a:srgbClr val="FFFF66"/>
            </a:solidFill>
            <a:ln w="0">
              <a:solidFill>
                <a:srgbClr val="000000"/>
              </a:solidFill>
              <a:round/>
              <a:headEnd/>
              <a:tailEnd/>
            </a:ln>
          </p:spPr>
          <p:txBody>
            <a:bodyPr/>
            <a:lstStyle/>
            <a:p>
              <a:pPr algn="ctr">
                <a:spcBef>
                  <a:spcPct val="50000"/>
                </a:spcBef>
              </a:pPr>
              <a:endParaRPr lang="en-US"/>
            </a:p>
          </p:txBody>
        </p:sp>
        <p:sp>
          <p:nvSpPr>
            <p:cNvPr id="93200" name="Oval 15"/>
            <p:cNvSpPr>
              <a:spLocks noChangeArrowheads="1"/>
            </p:cNvSpPr>
            <p:nvPr/>
          </p:nvSpPr>
          <p:spPr bwMode="auto">
            <a:xfrm>
              <a:off x="3773488" y="1657350"/>
              <a:ext cx="3897312" cy="3378200"/>
            </a:xfrm>
            <a:prstGeom prst="ellipse">
              <a:avLst/>
            </a:prstGeom>
            <a:noFill/>
            <a:ln w="22225" cap="rnd">
              <a:solidFill>
                <a:srgbClr val="000000"/>
              </a:solidFill>
              <a:round/>
              <a:headEnd/>
              <a:tailEnd/>
            </a:ln>
          </p:spPr>
          <p:txBody>
            <a:bodyPr/>
            <a:lstStyle/>
            <a:p>
              <a:pPr algn="ctr">
                <a:spcBef>
                  <a:spcPct val="50000"/>
                </a:spcBef>
              </a:pPr>
              <a:endParaRPr lang="en-US"/>
            </a:p>
          </p:txBody>
        </p:sp>
        <p:sp>
          <p:nvSpPr>
            <p:cNvPr id="93201" name="Oval 16"/>
            <p:cNvSpPr>
              <a:spLocks noChangeArrowheads="1"/>
            </p:cNvSpPr>
            <p:nvPr/>
          </p:nvSpPr>
          <p:spPr bwMode="auto">
            <a:xfrm>
              <a:off x="5140325" y="2932113"/>
              <a:ext cx="1050925" cy="825500"/>
            </a:xfrm>
            <a:prstGeom prst="ellipse">
              <a:avLst/>
            </a:prstGeom>
            <a:solidFill>
              <a:srgbClr val="66FF99"/>
            </a:solidFill>
            <a:ln w="0">
              <a:solidFill>
                <a:srgbClr val="000000"/>
              </a:solidFill>
              <a:round/>
              <a:headEnd/>
              <a:tailEnd/>
            </a:ln>
          </p:spPr>
          <p:txBody>
            <a:bodyPr/>
            <a:lstStyle/>
            <a:p>
              <a:pPr algn="ctr">
                <a:spcBef>
                  <a:spcPct val="50000"/>
                </a:spcBef>
              </a:pPr>
              <a:endParaRPr lang="en-US"/>
            </a:p>
          </p:txBody>
        </p:sp>
        <p:sp>
          <p:nvSpPr>
            <p:cNvPr id="93202" name="Oval 17"/>
            <p:cNvSpPr>
              <a:spLocks noChangeArrowheads="1"/>
            </p:cNvSpPr>
            <p:nvPr/>
          </p:nvSpPr>
          <p:spPr bwMode="auto">
            <a:xfrm>
              <a:off x="5140325" y="2933700"/>
              <a:ext cx="1050925" cy="825500"/>
            </a:xfrm>
            <a:prstGeom prst="ellipse">
              <a:avLst/>
            </a:prstGeom>
            <a:noFill/>
            <a:ln w="22225" cap="rnd">
              <a:solidFill>
                <a:srgbClr val="000000"/>
              </a:solidFill>
              <a:round/>
              <a:headEnd/>
              <a:tailEnd/>
            </a:ln>
          </p:spPr>
          <p:txBody>
            <a:bodyPr/>
            <a:lstStyle/>
            <a:p>
              <a:pPr algn="ctr">
                <a:spcBef>
                  <a:spcPct val="50000"/>
                </a:spcBef>
              </a:pPr>
              <a:endParaRPr lang="en-US"/>
            </a:p>
          </p:txBody>
        </p:sp>
        <p:sp>
          <p:nvSpPr>
            <p:cNvPr id="93203" name="Rectangle 18"/>
            <p:cNvSpPr>
              <a:spLocks noChangeArrowheads="1"/>
            </p:cNvSpPr>
            <p:nvPr/>
          </p:nvSpPr>
          <p:spPr bwMode="auto">
            <a:xfrm>
              <a:off x="5335588" y="3087688"/>
              <a:ext cx="654050" cy="488950"/>
            </a:xfrm>
            <a:prstGeom prst="rect">
              <a:avLst/>
            </a:prstGeom>
            <a:noFill/>
            <a:ln w="9525">
              <a:noFill/>
              <a:miter lim="800000"/>
              <a:headEnd/>
              <a:tailEnd/>
            </a:ln>
          </p:spPr>
          <p:txBody>
            <a:bodyPr wrap="none" lIns="0" tIns="0" rIns="0" bIns="0">
              <a:spAutoFit/>
            </a:bodyPr>
            <a:lstStyle/>
            <a:p>
              <a:pPr algn="ctr" eaLnBrk="0" hangingPunct="0"/>
              <a:r>
                <a:rPr lang="en-GB" sz="1600">
                  <a:solidFill>
                    <a:srgbClr val="000099"/>
                  </a:solidFill>
                </a:rPr>
                <a:t>Core</a:t>
              </a:r>
            </a:p>
            <a:p>
              <a:pPr algn="ctr" eaLnBrk="0" hangingPunct="0"/>
              <a:r>
                <a:rPr lang="en-GB" sz="1600">
                  <a:solidFill>
                    <a:srgbClr val="000099"/>
                  </a:solidFill>
                </a:rPr>
                <a:t>Values</a:t>
              </a:r>
              <a:endParaRPr lang="en-GB" sz="1600">
                <a:solidFill>
                  <a:srgbClr val="000000"/>
                </a:solidFill>
              </a:endParaRPr>
            </a:p>
          </p:txBody>
        </p:sp>
        <p:sp>
          <p:nvSpPr>
            <p:cNvPr id="93204" name="Rectangle 19"/>
            <p:cNvSpPr>
              <a:spLocks noChangeArrowheads="1"/>
            </p:cNvSpPr>
            <p:nvPr/>
          </p:nvSpPr>
          <p:spPr bwMode="auto">
            <a:xfrm>
              <a:off x="5468938" y="1998663"/>
              <a:ext cx="430212" cy="244475"/>
            </a:xfrm>
            <a:prstGeom prst="rect">
              <a:avLst/>
            </a:prstGeom>
            <a:noFill/>
            <a:ln w="9525">
              <a:noFill/>
              <a:miter lim="800000"/>
              <a:headEnd/>
              <a:tailEnd/>
            </a:ln>
          </p:spPr>
          <p:txBody>
            <a:bodyPr wrap="none" lIns="0" tIns="0" rIns="0" bIns="0">
              <a:spAutoFit/>
            </a:bodyPr>
            <a:lstStyle/>
            <a:p>
              <a:pPr eaLnBrk="0" hangingPunct="0"/>
              <a:r>
                <a:rPr lang="en-GB" sz="1600"/>
                <a:t>Self </a:t>
              </a:r>
              <a:endParaRPr lang="en-GB" sz="1600" b="0">
                <a:solidFill>
                  <a:srgbClr val="000000"/>
                </a:solidFill>
              </a:endParaRPr>
            </a:p>
          </p:txBody>
        </p:sp>
        <p:sp>
          <p:nvSpPr>
            <p:cNvPr id="93205" name="Rectangle 20"/>
            <p:cNvSpPr>
              <a:spLocks noChangeArrowheads="1"/>
            </p:cNvSpPr>
            <p:nvPr/>
          </p:nvSpPr>
          <p:spPr bwMode="auto">
            <a:xfrm>
              <a:off x="5091113" y="2182813"/>
              <a:ext cx="1071562" cy="244475"/>
            </a:xfrm>
            <a:prstGeom prst="rect">
              <a:avLst/>
            </a:prstGeom>
            <a:noFill/>
            <a:ln w="9525">
              <a:noFill/>
              <a:miter lim="800000"/>
              <a:headEnd/>
              <a:tailEnd/>
            </a:ln>
          </p:spPr>
          <p:txBody>
            <a:bodyPr wrap="none" lIns="0" tIns="0" rIns="0" bIns="0">
              <a:spAutoFit/>
            </a:bodyPr>
            <a:lstStyle/>
            <a:p>
              <a:pPr eaLnBrk="0" hangingPunct="0"/>
              <a:r>
                <a:rPr lang="en-GB" sz="1600"/>
                <a:t>Awareness</a:t>
              </a:r>
              <a:endParaRPr lang="en-GB" sz="1600" b="0">
                <a:solidFill>
                  <a:srgbClr val="000000"/>
                </a:solidFill>
              </a:endParaRPr>
            </a:p>
          </p:txBody>
        </p:sp>
        <p:sp>
          <p:nvSpPr>
            <p:cNvPr id="93206" name="Rectangle 21"/>
            <p:cNvSpPr>
              <a:spLocks noChangeArrowheads="1"/>
            </p:cNvSpPr>
            <p:nvPr/>
          </p:nvSpPr>
          <p:spPr bwMode="auto">
            <a:xfrm>
              <a:off x="6648450" y="2670175"/>
              <a:ext cx="373063" cy="244475"/>
            </a:xfrm>
            <a:prstGeom prst="rect">
              <a:avLst/>
            </a:prstGeom>
            <a:noFill/>
            <a:ln w="9525">
              <a:noFill/>
              <a:miter lim="800000"/>
              <a:headEnd/>
              <a:tailEnd/>
            </a:ln>
          </p:spPr>
          <p:txBody>
            <a:bodyPr wrap="none" lIns="0" tIns="0" rIns="0" bIns="0">
              <a:spAutoFit/>
            </a:bodyPr>
            <a:lstStyle/>
            <a:p>
              <a:pPr eaLnBrk="0" hangingPunct="0"/>
              <a:r>
                <a:rPr lang="en-GB" sz="1600"/>
                <a:t>Self</a:t>
              </a:r>
              <a:endParaRPr lang="en-GB" sz="1600" b="0">
                <a:solidFill>
                  <a:srgbClr val="000000"/>
                </a:solidFill>
              </a:endParaRPr>
            </a:p>
          </p:txBody>
        </p:sp>
        <p:sp>
          <p:nvSpPr>
            <p:cNvPr id="93207" name="Rectangle 22"/>
            <p:cNvSpPr>
              <a:spLocks noChangeArrowheads="1"/>
            </p:cNvSpPr>
            <p:nvPr/>
          </p:nvSpPr>
          <p:spPr bwMode="auto">
            <a:xfrm>
              <a:off x="6183313" y="2854325"/>
              <a:ext cx="1241425" cy="244475"/>
            </a:xfrm>
            <a:prstGeom prst="rect">
              <a:avLst/>
            </a:prstGeom>
            <a:noFill/>
            <a:ln w="9525">
              <a:noFill/>
              <a:miter lim="800000"/>
              <a:headEnd/>
              <a:tailEnd/>
            </a:ln>
          </p:spPr>
          <p:txBody>
            <a:bodyPr wrap="none" lIns="0" tIns="0" rIns="0" bIns="0">
              <a:spAutoFit/>
            </a:bodyPr>
            <a:lstStyle/>
            <a:p>
              <a:pPr eaLnBrk="0" hangingPunct="0"/>
              <a:r>
                <a:rPr lang="en-GB" sz="1600"/>
                <a:t>Management</a:t>
              </a:r>
              <a:endParaRPr lang="en-GB" sz="1600" b="0">
                <a:solidFill>
                  <a:srgbClr val="000000"/>
                </a:solidFill>
              </a:endParaRPr>
            </a:p>
          </p:txBody>
        </p:sp>
        <p:sp>
          <p:nvSpPr>
            <p:cNvPr id="93208" name="Rectangle 23"/>
            <p:cNvSpPr>
              <a:spLocks noChangeArrowheads="1"/>
            </p:cNvSpPr>
            <p:nvPr/>
          </p:nvSpPr>
          <p:spPr bwMode="auto">
            <a:xfrm>
              <a:off x="6478588" y="3697288"/>
              <a:ext cx="655637" cy="244475"/>
            </a:xfrm>
            <a:prstGeom prst="rect">
              <a:avLst/>
            </a:prstGeom>
            <a:noFill/>
            <a:ln w="9525">
              <a:noFill/>
              <a:miter lim="800000"/>
              <a:headEnd/>
              <a:tailEnd/>
            </a:ln>
          </p:spPr>
          <p:txBody>
            <a:bodyPr wrap="none" lIns="0" tIns="0" rIns="0" bIns="0">
              <a:spAutoFit/>
            </a:bodyPr>
            <a:lstStyle/>
            <a:p>
              <a:pPr eaLnBrk="0" hangingPunct="0"/>
              <a:r>
                <a:rPr lang="en-GB" sz="1600"/>
                <a:t>Social </a:t>
              </a:r>
              <a:endParaRPr lang="en-GB" sz="1600" b="0">
                <a:solidFill>
                  <a:srgbClr val="000000"/>
                </a:solidFill>
              </a:endParaRPr>
            </a:p>
          </p:txBody>
        </p:sp>
        <p:sp>
          <p:nvSpPr>
            <p:cNvPr id="93209" name="Rectangle 24"/>
            <p:cNvSpPr>
              <a:spLocks noChangeArrowheads="1"/>
            </p:cNvSpPr>
            <p:nvPr/>
          </p:nvSpPr>
          <p:spPr bwMode="auto">
            <a:xfrm>
              <a:off x="6221413" y="3879850"/>
              <a:ext cx="1071562" cy="244475"/>
            </a:xfrm>
            <a:prstGeom prst="rect">
              <a:avLst/>
            </a:prstGeom>
            <a:noFill/>
            <a:ln w="9525">
              <a:noFill/>
              <a:miter lim="800000"/>
              <a:headEnd/>
              <a:tailEnd/>
            </a:ln>
          </p:spPr>
          <p:txBody>
            <a:bodyPr wrap="none" lIns="0" tIns="0" rIns="0" bIns="0">
              <a:spAutoFit/>
            </a:bodyPr>
            <a:lstStyle/>
            <a:p>
              <a:pPr eaLnBrk="0" hangingPunct="0"/>
              <a:r>
                <a:rPr lang="en-GB" sz="1600"/>
                <a:t>Awareness</a:t>
              </a:r>
              <a:endParaRPr lang="en-GB" sz="1600" b="0">
                <a:solidFill>
                  <a:srgbClr val="000000"/>
                </a:solidFill>
              </a:endParaRPr>
            </a:p>
          </p:txBody>
        </p:sp>
        <p:sp>
          <p:nvSpPr>
            <p:cNvPr id="93210" name="Rectangle 25"/>
            <p:cNvSpPr>
              <a:spLocks noChangeArrowheads="1"/>
            </p:cNvSpPr>
            <p:nvPr/>
          </p:nvSpPr>
          <p:spPr bwMode="auto">
            <a:xfrm>
              <a:off x="4448175" y="4051300"/>
              <a:ext cx="1219200" cy="244475"/>
            </a:xfrm>
            <a:prstGeom prst="rect">
              <a:avLst/>
            </a:prstGeom>
            <a:noFill/>
            <a:ln w="9525">
              <a:noFill/>
              <a:miter lim="800000"/>
              <a:headEnd/>
              <a:tailEnd/>
            </a:ln>
          </p:spPr>
          <p:txBody>
            <a:bodyPr wrap="none" lIns="0" tIns="0" rIns="0" bIns="0">
              <a:spAutoFit/>
            </a:bodyPr>
            <a:lstStyle/>
            <a:p>
              <a:pPr eaLnBrk="0" hangingPunct="0"/>
              <a:r>
                <a:rPr lang="en-GB" sz="1600"/>
                <a:t>Relationship</a:t>
              </a:r>
              <a:endParaRPr lang="en-GB" sz="1600" b="0">
                <a:solidFill>
                  <a:srgbClr val="000000"/>
                </a:solidFill>
              </a:endParaRPr>
            </a:p>
          </p:txBody>
        </p:sp>
        <p:sp>
          <p:nvSpPr>
            <p:cNvPr id="93211" name="Rectangle 26"/>
            <p:cNvSpPr>
              <a:spLocks noChangeArrowheads="1"/>
            </p:cNvSpPr>
            <p:nvPr/>
          </p:nvSpPr>
          <p:spPr bwMode="auto">
            <a:xfrm>
              <a:off x="4429125" y="4232275"/>
              <a:ext cx="1241425" cy="244475"/>
            </a:xfrm>
            <a:prstGeom prst="rect">
              <a:avLst/>
            </a:prstGeom>
            <a:noFill/>
            <a:ln w="9525">
              <a:noFill/>
              <a:miter lim="800000"/>
              <a:headEnd/>
              <a:tailEnd/>
            </a:ln>
          </p:spPr>
          <p:txBody>
            <a:bodyPr wrap="none" lIns="0" tIns="0" rIns="0" bIns="0">
              <a:spAutoFit/>
            </a:bodyPr>
            <a:lstStyle/>
            <a:p>
              <a:pPr eaLnBrk="0" hangingPunct="0"/>
              <a:r>
                <a:rPr lang="en-GB" sz="1600"/>
                <a:t>Management</a:t>
              </a:r>
              <a:endParaRPr lang="en-GB" sz="1600" b="0">
                <a:solidFill>
                  <a:srgbClr val="000000"/>
                </a:solidFill>
              </a:endParaRPr>
            </a:p>
          </p:txBody>
        </p:sp>
        <p:sp>
          <p:nvSpPr>
            <p:cNvPr id="93212" name="Rectangle 27"/>
            <p:cNvSpPr>
              <a:spLocks noChangeArrowheads="1"/>
            </p:cNvSpPr>
            <p:nvPr/>
          </p:nvSpPr>
          <p:spPr bwMode="auto">
            <a:xfrm>
              <a:off x="3911600" y="2857500"/>
              <a:ext cx="1206500" cy="733425"/>
            </a:xfrm>
            <a:prstGeom prst="rect">
              <a:avLst/>
            </a:prstGeom>
            <a:noFill/>
            <a:ln w="9525">
              <a:noFill/>
              <a:miter lim="800000"/>
              <a:headEnd/>
              <a:tailEnd/>
            </a:ln>
          </p:spPr>
          <p:txBody>
            <a:bodyPr wrap="none" lIns="0" tIns="0" rIns="0" bIns="0">
              <a:spAutoFit/>
            </a:bodyPr>
            <a:lstStyle/>
            <a:p>
              <a:pPr algn="ctr" eaLnBrk="0" hangingPunct="0"/>
              <a:r>
                <a:rPr lang="en-GB" sz="1600"/>
                <a:t>Responsible</a:t>
              </a:r>
              <a:br>
                <a:rPr lang="en-GB" sz="1600"/>
              </a:br>
              <a:r>
                <a:rPr lang="en-GB" sz="1600"/>
                <a:t>Decision</a:t>
              </a:r>
            </a:p>
            <a:p>
              <a:pPr algn="ctr" eaLnBrk="0" hangingPunct="0"/>
              <a:r>
                <a:rPr lang="en-GB" sz="1600"/>
                <a:t>Making</a:t>
              </a:r>
              <a:endParaRPr lang="en-GB" sz="1600" b="0">
                <a:solidFill>
                  <a:srgbClr val="000000"/>
                </a:solidFill>
              </a:endParaRPr>
            </a:p>
          </p:txBody>
        </p:sp>
        <p:sp>
          <p:nvSpPr>
            <p:cNvPr id="93213" name="WordArt 28"/>
            <p:cNvSpPr>
              <a:spLocks noChangeArrowheads="1" noChangeShapeType="1" noTextEdit="1"/>
            </p:cNvSpPr>
            <p:nvPr/>
          </p:nvSpPr>
          <p:spPr bwMode="auto">
            <a:xfrm rot="-3076860">
              <a:off x="3235325" y="1690688"/>
              <a:ext cx="3406775" cy="2733675"/>
            </a:xfrm>
            <a:prstGeom prst="rect">
              <a:avLst/>
            </a:prstGeom>
          </p:spPr>
          <p:txBody>
            <a:bodyPr spcFirstLastPara="1" wrap="none" fromWordArt="1">
              <a:prstTxWarp prst="textArchUp">
                <a:avLst>
                  <a:gd name="adj" fmla="val 12195700"/>
                </a:avLst>
              </a:prstTxWarp>
            </a:bodyPr>
            <a:lstStyle/>
            <a:p>
              <a:pPr algn="ctr"/>
              <a:r>
                <a:rPr lang="en-GB" sz="1600" kern="10">
                  <a:ln w="9525">
                    <a:solidFill>
                      <a:srgbClr val="000000"/>
                    </a:solidFill>
                    <a:round/>
                    <a:headEnd/>
                    <a:tailEnd/>
                  </a:ln>
                  <a:solidFill>
                    <a:srgbClr val="000000"/>
                  </a:solidFill>
                  <a:latin typeface="Arial"/>
                </a:rPr>
                <a:t>Information and Communication Skills</a:t>
              </a:r>
            </a:p>
          </p:txBody>
        </p:sp>
        <p:sp>
          <p:nvSpPr>
            <p:cNvPr id="93214" name="WordArt 29"/>
            <p:cNvSpPr>
              <a:spLocks noChangeArrowheads="1" noChangeShapeType="1" noTextEdit="1"/>
            </p:cNvSpPr>
            <p:nvPr/>
          </p:nvSpPr>
          <p:spPr bwMode="auto">
            <a:xfrm rot="4054424">
              <a:off x="3722688" y="1214438"/>
              <a:ext cx="3946525" cy="4492625"/>
            </a:xfrm>
            <a:prstGeom prst="rect">
              <a:avLst/>
            </a:prstGeom>
          </p:spPr>
          <p:txBody>
            <a:bodyPr spcFirstLastPara="1" wrap="none" fromWordArt="1">
              <a:prstTxWarp prst="textArchUp">
                <a:avLst>
                  <a:gd name="adj" fmla="val 12581260"/>
                </a:avLst>
              </a:prstTxWarp>
            </a:bodyPr>
            <a:lstStyle/>
            <a:p>
              <a:pPr algn="ctr"/>
              <a:r>
                <a:rPr lang="en-SG" sz="1600" kern="10">
                  <a:ln w="9525">
                    <a:solidFill>
                      <a:srgbClr val="000000"/>
                    </a:solidFill>
                    <a:round/>
                    <a:headEnd/>
                    <a:tailEnd/>
                  </a:ln>
                  <a:solidFill>
                    <a:srgbClr val="000000"/>
                  </a:solidFill>
                  <a:latin typeface="Arial"/>
                </a:rPr>
                <a:t>Civic Literacy, Global Awareness and Cross-cultural Skills</a:t>
              </a:r>
              <a:endParaRPr lang="en-GB" sz="1600" kern="10">
                <a:ln w="9525">
                  <a:solidFill>
                    <a:srgbClr val="000000"/>
                  </a:solidFill>
                  <a:round/>
                  <a:headEnd/>
                  <a:tailEnd/>
                </a:ln>
                <a:solidFill>
                  <a:srgbClr val="000000"/>
                </a:solidFill>
                <a:latin typeface="Arial"/>
              </a:endParaRPr>
            </a:p>
          </p:txBody>
        </p:sp>
        <p:sp>
          <p:nvSpPr>
            <p:cNvPr id="93215" name="WordArt 30"/>
            <p:cNvSpPr>
              <a:spLocks noChangeArrowheads="1" noChangeShapeType="1" noTextEdit="1"/>
            </p:cNvSpPr>
            <p:nvPr/>
          </p:nvSpPr>
          <p:spPr bwMode="auto">
            <a:xfrm rot="702966">
              <a:off x="3925888" y="4254500"/>
              <a:ext cx="2814637" cy="965200"/>
            </a:xfrm>
            <a:prstGeom prst="rect">
              <a:avLst/>
            </a:prstGeom>
          </p:spPr>
          <p:txBody>
            <a:bodyPr spcFirstLastPara="1" wrap="none" fromWordArt="1">
              <a:prstTxWarp prst="textArchDown">
                <a:avLst>
                  <a:gd name="adj" fmla="val 310486"/>
                </a:avLst>
              </a:prstTxWarp>
            </a:bodyPr>
            <a:lstStyle/>
            <a:p>
              <a:pPr algn="ctr"/>
              <a:r>
                <a:rPr lang="en-GB" sz="1600" kern="10">
                  <a:ln w="9525">
                    <a:solidFill>
                      <a:srgbClr val="000000"/>
                    </a:solidFill>
                    <a:round/>
                    <a:headEnd/>
                    <a:tailEnd/>
                  </a:ln>
                  <a:solidFill>
                    <a:srgbClr val="000000"/>
                  </a:solidFill>
                  <a:latin typeface="Arial"/>
                </a:rPr>
                <a:t>Critical and Inventive Thinking</a:t>
              </a:r>
            </a:p>
          </p:txBody>
        </p:sp>
        <p:sp>
          <p:nvSpPr>
            <p:cNvPr id="93216" name="WordArt 31"/>
            <p:cNvSpPr>
              <a:spLocks noChangeArrowheads="1" noChangeShapeType="1" noTextEdit="1"/>
            </p:cNvSpPr>
            <p:nvPr/>
          </p:nvSpPr>
          <p:spPr bwMode="auto">
            <a:xfrm rot="-2979741">
              <a:off x="2566988" y="1577975"/>
              <a:ext cx="2967038" cy="1716087"/>
            </a:xfrm>
            <a:prstGeom prst="rect">
              <a:avLst/>
            </a:prstGeom>
          </p:spPr>
          <p:txBody>
            <a:bodyPr spcFirstLastPara="1" wrap="none" fromWordArt="1">
              <a:prstTxWarp prst="textArchUp">
                <a:avLst>
                  <a:gd name="adj" fmla="val 12169452"/>
                </a:avLst>
              </a:prstTxWarp>
            </a:bodyPr>
            <a:lstStyle/>
            <a:p>
              <a:pPr algn="ctr"/>
              <a:r>
                <a:rPr lang="en-GB" kern="10">
                  <a:ln w="9525">
                    <a:solidFill>
                      <a:srgbClr val="000000"/>
                    </a:solidFill>
                    <a:round/>
                    <a:headEnd/>
                    <a:tailEnd/>
                  </a:ln>
                  <a:solidFill>
                    <a:srgbClr val="000000"/>
                  </a:solidFill>
                  <a:latin typeface="Arial"/>
                </a:rPr>
                <a:t>Confident Person</a:t>
              </a:r>
            </a:p>
          </p:txBody>
        </p:sp>
        <p:sp>
          <p:nvSpPr>
            <p:cNvPr id="93217" name="WordArt 33"/>
            <p:cNvSpPr>
              <a:spLocks noChangeArrowheads="1" noChangeShapeType="1" noTextEdit="1"/>
            </p:cNvSpPr>
            <p:nvPr/>
          </p:nvSpPr>
          <p:spPr bwMode="auto">
            <a:xfrm rot="2602734">
              <a:off x="2590800" y="4011613"/>
              <a:ext cx="2763838" cy="1139825"/>
            </a:xfrm>
            <a:prstGeom prst="rect">
              <a:avLst/>
            </a:prstGeom>
          </p:spPr>
          <p:txBody>
            <a:bodyPr spcFirstLastPara="1" wrap="none" fromWordArt="1">
              <a:prstTxWarp prst="textArchDown">
                <a:avLst>
                  <a:gd name="adj" fmla="val 710168"/>
                </a:avLst>
              </a:prstTxWarp>
            </a:bodyPr>
            <a:lstStyle/>
            <a:p>
              <a:pPr algn="ctr"/>
              <a:r>
                <a:rPr lang="en-GB" kern="10">
                  <a:ln w="9525">
                    <a:solidFill>
                      <a:srgbClr val="000000"/>
                    </a:solidFill>
                    <a:round/>
                    <a:headEnd/>
                    <a:tailEnd/>
                  </a:ln>
                  <a:solidFill>
                    <a:srgbClr val="000000"/>
                  </a:solidFill>
                  <a:latin typeface="Arial"/>
                </a:rPr>
                <a:t>Concerned Citizen</a:t>
              </a:r>
            </a:p>
          </p:txBody>
        </p:sp>
        <p:sp>
          <p:nvSpPr>
            <p:cNvPr id="93218" name="WordArt 34"/>
            <p:cNvSpPr>
              <a:spLocks noChangeArrowheads="1" noChangeShapeType="1" noTextEdit="1"/>
            </p:cNvSpPr>
            <p:nvPr/>
          </p:nvSpPr>
          <p:spPr bwMode="auto">
            <a:xfrm rot="-2624092">
              <a:off x="5994400" y="4076700"/>
              <a:ext cx="2763838" cy="1139825"/>
            </a:xfrm>
            <a:prstGeom prst="rect">
              <a:avLst/>
            </a:prstGeom>
          </p:spPr>
          <p:txBody>
            <a:bodyPr spcFirstLastPara="1" wrap="none" fromWordArt="1">
              <a:prstTxWarp prst="textArchDown">
                <a:avLst>
                  <a:gd name="adj" fmla="val 710168"/>
                </a:avLst>
              </a:prstTxWarp>
            </a:bodyPr>
            <a:lstStyle/>
            <a:p>
              <a:pPr algn="ctr"/>
              <a:r>
                <a:rPr lang="en-GB" kern="10">
                  <a:ln w="9525">
                    <a:solidFill>
                      <a:srgbClr val="000000"/>
                    </a:solidFill>
                    <a:round/>
                    <a:headEnd/>
                    <a:tailEnd/>
                  </a:ln>
                  <a:solidFill>
                    <a:srgbClr val="000000"/>
                  </a:solidFill>
                  <a:latin typeface="Arial"/>
                </a:rPr>
                <a:t>Active Contributor</a:t>
              </a:r>
            </a:p>
          </p:txBody>
        </p:sp>
        <p:sp>
          <p:nvSpPr>
            <p:cNvPr id="93219" name="WordArt 32"/>
            <p:cNvSpPr>
              <a:spLocks noChangeArrowheads="1" noChangeShapeType="1" noTextEdit="1"/>
            </p:cNvSpPr>
            <p:nvPr/>
          </p:nvSpPr>
          <p:spPr bwMode="auto">
            <a:xfrm rot="2835205">
              <a:off x="5322094" y="1453356"/>
              <a:ext cx="3505200" cy="2389188"/>
            </a:xfrm>
            <a:prstGeom prst="rect">
              <a:avLst/>
            </a:prstGeom>
          </p:spPr>
          <p:txBody>
            <a:bodyPr spcFirstLastPara="1" wrap="none" fromWordArt="1">
              <a:prstTxWarp prst="textArchUp">
                <a:avLst>
                  <a:gd name="adj" fmla="val 12382812"/>
                </a:avLst>
              </a:prstTxWarp>
            </a:bodyPr>
            <a:lstStyle/>
            <a:p>
              <a:pPr algn="ctr"/>
              <a:r>
                <a:rPr lang="en-GB" kern="10">
                  <a:ln w="9525">
                    <a:solidFill>
                      <a:srgbClr val="000000"/>
                    </a:solidFill>
                    <a:round/>
                    <a:headEnd/>
                    <a:tailEnd/>
                  </a:ln>
                  <a:solidFill>
                    <a:srgbClr val="000000"/>
                  </a:solidFill>
                  <a:latin typeface="Arial"/>
                </a:rPr>
                <a:t>Self-directed Learner</a:t>
              </a:r>
            </a:p>
          </p:txBody>
        </p:sp>
      </p:grpSp>
      <p:sp>
        <p:nvSpPr>
          <p:cNvPr id="93193" name="TextBox 33"/>
          <p:cNvSpPr txBox="1">
            <a:spLocks noChangeArrowheads="1"/>
          </p:cNvSpPr>
          <p:nvPr/>
        </p:nvSpPr>
        <p:spPr bwMode="auto">
          <a:xfrm>
            <a:off x="381000" y="3790950"/>
            <a:ext cx="1636713" cy="2000250"/>
          </a:xfrm>
          <a:prstGeom prst="rect">
            <a:avLst/>
          </a:prstGeom>
          <a:noFill/>
          <a:ln w="9525">
            <a:noFill/>
            <a:miter lim="800000"/>
            <a:headEnd/>
            <a:tailEnd/>
          </a:ln>
        </p:spPr>
        <p:txBody>
          <a:bodyPr wrap="none">
            <a:spAutoFit/>
          </a:bodyPr>
          <a:lstStyle/>
          <a:p>
            <a:r>
              <a:rPr lang="en-GB" sz="2000">
                <a:latin typeface="Calibri" pitchFamily="34" charset="0"/>
                <a:cs typeface="Calibri" pitchFamily="34" charset="0"/>
              </a:rPr>
              <a:t>R</a:t>
            </a:r>
            <a:r>
              <a:rPr lang="en-GB" sz="2000" b="0">
                <a:latin typeface="Calibri" pitchFamily="34" charset="0"/>
                <a:cs typeface="Calibri" pitchFamily="34" charset="0"/>
              </a:rPr>
              <a:t>espect</a:t>
            </a:r>
          </a:p>
          <a:p>
            <a:r>
              <a:rPr lang="en-GB" sz="2000">
                <a:latin typeface="Calibri" pitchFamily="34" charset="0"/>
                <a:cs typeface="Calibri" pitchFamily="34" charset="0"/>
              </a:rPr>
              <a:t>R</a:t>
            </a:r>
            <a:r>
              <a:rPr lang="en-GB" sz="2000" b="0">
                <a:latin typeface="Calibri" pitchFamily="34" charset="0"/>
                <a:cs typeface="Calibri" pitchFamily="34" charset="0"/>
              </a:rPr>
              <a:t>esilience</a:t>
            </a:r>
          </a:p>
          <a:p>
            <a:r>
              <a:rPr lang="en-GB" sz="2000">
                <a:latin typeface="Calibri" pitchFamily="34" charset="0"/>
                <a:cs typeface="Calibri" pitchFamily="34" charset="0"/>
              </a:rPr>
              <a:t>R</a:t>
            </a:r>
            <a:r>
              <a:rPr lang="en-GB" sz="2000" b="0">
                <a:latin typeface="Calibri" pitchFamily="34" charset="0"/>
                <a:cs typeface="Calibri" pitchFamily="34" charset="0"/>
              </a:rPr>
              <a:t>esponsibility</a:t>
            </a:r>
          </a:p>
          <a:p>
            <a:r>
              <a:rPr lang="en-GB" sz="2000">
                <a:latin typeface="Calibri" pitchFamily="34" charset="0"/>
                <a:cs typeface="Calibri" pitchFamily="34" charset="0"/>
              </a:rPr>
              <a:t>I</a:t>
            </a:r>
            <a:r>
              <a:rPr lang="en-GB" sz="2000" b="0">
                <a:latin typeface="Calibri" pitchFamily="34" charset="0"/>
                <a:cs typeface="Calibri" pitchFamily="34" charset="0"/>
              </a:rPr>
              <a:t>ntegrity</a:t>
            </a:r>
          </a:p>
          <a:p>
            <a:r>
              <a:rPr lang="en-GB" sz="2000">
                <a:latin typeface="Calibri" pitchFamily="34" charset="0"/>
                <a:cs typeface="Calibri" pitchFamily="34" charset="0"/>
              </a:rPr>
              <a:t>C</a:t>
            </a:r>
            <a:r>
              <a:rPr lang="en-GB" sz="2000" b="0">
                <a:latin typeface="Calibri" pitchFamily="34" charset="0"/>
                <a:cs typeface="Calibri" pitchFamily="34" charset="0"/>
              </a:rPr>
              <a:t>are</a:t>
            </a:r>
          </a:p>
          <a:p>
            <a:r>
              <a:rPr lang="en-GB" sz="2000">
                <a:latin typeface="Calibri" pitchFamily="34" charset="0"/>
                <a:cs typeface="Calibri" pitchFamily="34" charset="0"/>
              </a:rPr>
              <a:t>H</a:t>
            </a:r>
            <a:r>
              <a:rPr lang="en-GB" sz="2000" b="0">
                <a:latin typeface="Calibri" pitchFamily="34" charset="0"/>
                <a:cs typeface="Calibri" pitchFamily="34" charset="0"/>
              </a:rPr>
              <a:t>armony</a:t>
            </a:r>
          </a:p>
        </p:txBody>
      </p:sp>
      <p:sp>
        <p:nvSpPr>
          <p:cNvPr id="93194" name="Rectangle 34"/>
          <p:cNvSpPr>
            <a:spLocks noChangeArrowheads="1"/>
          </p:cNvSpPr>
          <p:nvPr/>
        </p:nvSpPr>
        <p:spPr bwMode="auto">
          <a:xfrm>
            <a:off x="228600" y="3409950"/>
            <a:ext cx="2630488" cy="461963"/>
          </a:xfrm>
          <a:prstGeom prst="rect">
            <a:avLst/>
          </a:prstGeom>
          <a:noFill/>
          <a:ln w="9525">
            <a:noFill/>
            <a:miter lim="800000"/>
            <a:headEnd/>
            <a:tailEnd/>
          </a:ln>
        </p:spPr>
        <p:txBody>
          <a:bodyPr>
            <a:spAutoFit/>
          </a:bodyPr>
          <a:lstStyle/>
          <a:p>
            <a:r>
              <a:rPr lang="en-GB" i="1">
                <a:latin typeface="Calibri" pitchFamily="34" charset="0"/>
                <a:cs typeface="Calibri" pitchFamily="34" charset="0"/>
              </a:rPr>
              <a:t>R</a:t>
            </a:r>
            <a:r>
              <a:rPr lang="en-GB" i="1" baseline="30000">
                <a:latin typeface="Calibri" pitchFamily="34" charset="0"/>
                <a:cs typeface="Calibri" pitchFamily="34" charset="0"/>
              </a:rPr>
              <a:t>3</a:t>
            </a:r>
            <a:r>
              <a:rPr lang="en-GB" i="1">
                <a:latin typeface="Calibri" pitchFamily="34" charset="0"/>
                <a:cs typeface="Calibri" pitchFamily="34" charset="0"/>
              </a:rPr>
              <a:t>ICH Core Values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p>
            <a:fld id="{221FB4F5-390E-4469-9BC3-137682CCA7CF}" type="slidenum">
              <a:rPr lang="en-US"/>
              <a:pPr/>
              <a:t>14</a:t>
            </a:fld>
            <a:endParaRPr lang="en-US"/>
          </a:p>
        </p:txBody>
      </p:sp>
      <p:sp>
        <p:nvSpPr>
          <p:cNvPr id="98307" name="Rectangle 2"/>
          <p:cNvSpPr>
            <a:spLocks noGrp="1" noChangeArrowheads="1"/>
          </p:cNvSpPr>
          <p:nvPr>
            <p:ph type="title" idx="4294967295"/>
          </p:nvPr>
        </p:nvSpPr>
        <p:spPr>
          <a:xfrm>
            <a:off x="-11113" y="228600"/>
            <a:ext cx="9155113" cy="522288"/>
          </a:xfrm>
          <a:solidFill>
            <a:srgbClr val="B93B7D"/>
          </a:solidFill>
        </p:spPr>
        <p:txBody>
          <a:bodyPr rIns="274320"/>
          <a:lstStyle/>
          <a:p>
            <a:pPr eaLnBrk="1" hangingPunct="1"/>
            <a:r>
              <a:rPr lang="en-GB" dirty="0" smtClean="0">
                <a:solidFill>
                  <a:schemeClr val="bg1"/>
                </a:solidFill>
              </a:rPr>
              <a:t> 2. Making Every School A Good School</a:t>
            </a:r>
            <a:endParaRPr lang="en-US" dirty="0" smtClean="0">
              <a:solidFill>
                <a:schemeClr val="bg1"/>
              </a:solidFill>
            </a:endParaRPr>
          </a:p>
        </p:txBody>
      </p:sp>
      <p:sp>
        <p:nvSpPr>
          <p:cNvPr id="27" name="Rectangle 26"/>
          <p:cNvSpPr/>
          <p:nvPr/>
        </p:nvSpPr>
        <p:spPr>
          <a:xfrm>
            <a:off x="4495800" y="2667000"/>
            <a:ext cx="4114800" cy="708025"/>
          </a:xfrm>
          <a:prstGeom prst="rect">
            <a:avLst/>
          </a:prstGeom>
        </p:spPr>
        <p:txBody>
          <a:bodyPr>
            <a:spAutoFit/>
          </a:bodyPr>
          <a:lstStyle/>
          <a:p>
            <a:pPr lvl="1">
              <a:defRPr/>
            </a:pPr>
            <a:r>
              <a:rPr lang="en-US" sz="2000" dirty="0">
                <a:solidFill>
                  <a:schemeClr val="accent6">
                    <a:lumMod val="60000"/>
                    <a:lumOff val="40000"/>
                  </a:schemeClr>
                </a:solidFill>
                <a:latin typeface="Century Gothic" pitchFamily="34" charset="0"/>
              </a:rPr>
              <a:t>Making Schools Centers of Innovation </a:t>
            </a:r>
          </a:p>
        </p:txBody>
      </p:sp>
      <p:sp>
        <p:nvSpPr>
          <p:cNvPr id="98309" name="Rectangle 7"/>
          <p:cNvSpPr>
            <a:spLocks noChangeArrowheads="1"/>
          </p:cNvSpPr>
          <p:nvPr/>
        </p:nvSpPr>
        <p:spPr bwMode="auto">
          <a:xfrm>
            <a:off x="152400" y="5486400"/>
            <a:ext cx="4038600" cy="400050"/>
          </a:xfrm>
          <a:prstGeom prst="rect">
            <a:avLst/>
          </a:prstGeom>
          <a:noFill/>
          <a:ln w="9525">
            <a:noFill/>
            <a:miter lim="800000"/>
            <a:headEnd/>
            <a:tailEnd/>
          </a:ln>
        </p:spPr>
        <p:txBody>
          <a:bodyPr>
            <a:spAutoFit/>
          </a:bodyPr>
          <a:lstStyle/>
          <a:p>
            <a:pPr lvl="1"/>
            <a:r>
              <a:rPr lang="en-US" sz="2000">
                <a:latin typeface="Century Gothic" pitchFamily="34" charset="0"/>
              </a:rPr>
              <a:t>Supporting Our Teachers</a:t>
            </a:r>
          </a:p>
        </p:txBody>
      </p:sp>
      <p:pic>
        <p:nvPicPr>
          <p:cNvPr id="29" name="Picture 7"/>
          <p:cNvPicPr>
            <a:picLocks noChangeAspect="1" noChangeArrowheads="1"/>
          </p:cNvPicPr>
          <p:nvPr/>
        </p:nvPicPr>
        <p:blipFill>
          <a:blip r:embed="rId3" cstate="print">
            <a:lum contrast="20000"/>
          </a:blip>
          <a:srcRect/>
          <a:stretch>
            <a:fillRect/>
          </a:stretch>
        </p:blipFill>
        <p:spPr bwMode="auto">
          <a:xfrm>
            <a:off x="5181600" y="3352800"/>
            <a:ext cx="2667000"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12" descr="081111APRK-MOE-corp broc-Beacon Pri-extras-010(WJ3H0836).JPG"/>
          <p:cNvPicPr>
            <a:picLocks noChangeAspect="1"/>
          </p:cNvPicPr>
          <p:nvPr/>
        </p:nvPicPr>
        <p:blipFill>
          <a:blip r:embed="rId4" cstate="print"/>
          <a:srcRect/>
          <a:stretch>
            <a:fillRect/>
          </a:stretch>
        </p:blipFill>
        <p:spPr bwMode="auto">
          <a:xfrm>
            <a:off x="762000" y="3429000"/>
            <a:ext cx="2436395"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Rectangle 43"/>
          <p:cNvSpPr/>
          <p:nvPr/>
        </p:nvSpPr>
        <p:spPr>
          <a:xfrm>
            <a:off x="4495800" y="5257800"/>
            <a:ext cx="4343400" cy="708025"/>
          </a:xfrm>
          <a:prstGeom prst="rect">
            <a:avLst/>
          </a:prstGeom>
        </p:spPr>
        <p:txBody>
          <a:bodyPr>
            <a:spAutoFit/>
          </a:bodyPr>
          <a:lstStyle/>
          <a:p>
            <a:pPr lvl="1">
              <a:defRPr/>
            </a:pPr>
            <a:r>
              <a:rPr lang="en-US" sz="2000" dirty="0">
                <a:solidFill>
                  <a:schemeClr val="accent6">
                    <a:lumMod val="60000"/>
                    <a:lumOff val="40000"/>
                  </a:schemeClr>
                </a:solidFill>
                <a:latin typeface="Century Gothic" pitchFamily="34" charset="0"/>
              </a:rPr>
              <a:t>Relooking the Structure and Profile of the School Team</a:t>
            </a:r>
          </a:p>
        </p:txBody>
      </p:sp>
      <p:sp>
        <p:nvSpPr>
          <p:cNvPr id="45" name="Oval 44"/>
          <p:cNvSpPr/>
          <p:nvPr/>
        </p:nvSpPr>
        <p:spPr>
          <a:xfrm>
            <a:off x="152400" y="1066800"/>
            <a:ext cx="304800" cy="304800"/>
          </a:xfrm>
          <a:prstGeom prst="ellipse">
            <a:avLst/>
          </a:prstGeom>
          <a:solidFill>
            <a:srgbClr val="0070C0"/>
          </a:solidFill>
        </p:spPr>
        <p:style>
          <a:lnRef idx="1">
            <a:schemeClr val="accent2"/>
          </a:lnRef>
          <a:fillRef idx="3">
            <a:schemeClr val="accent2"/>
          </a:fillRef>
          <a:effectRef idx="2">
            <a:schemeClr val="accent2"/>
          </a:effectRef>
          <a:fontRef idx="minor">
            <a:schemeClr val="lt1"/>
          </a:fontRef>
        </p:style>
        <p:txBody>
          <a:bodyPr anchor="ctr"/>
          <a:lstStyle/>
          <a:p>
            <a:pPr algn="ctr"/>
            <a:r>
              <a:rPr lang="en-US" sz="2200">
                <a:solidFill>
                  <a:srgbClr val="FFFFFF"/>
                </a:solidFill>
                <a:ea typeface="MS PGothic" pitchFamily="34" charset="-128"/>
              </a:rPr>
              <a:t>1</a:t>
            </a:r>
          </a:p>
        </p:txBody>
      </p:sp>
      <p:sp>
        <p:nvSpPr>
          <p:cNvPr id="46" name="Oval 45"/>
          <p:cNvSpPr/>
          <p:nvPr/>
        </p:nvSpPr>
        <p:spPr>
          <a:xfrm>
            <a:off x="4495800" y="990600"/>
            <a:ext cx="304800" cy="304800"/>
          </a:xfrm>
          <a:prstGeom prst="ellipse">
            <a:avLst/>
          </a:prstGeom>
          <a:solidFill>
            <a:srgbClr val="0070C0"/>
          </a:solidFill>
        </p:spPr>
        <p:style>
          <a:lnRef idx="1">
            <a:schemeClr val="accent2"/>
          </a:lnRef>
          <a:fillRef idx="3">
            <a:schemeClr val="accent2"/>
          </a:fillRef>
          <a:effectRef idx="2">
            <a:schemeClr val="accent2"/>
          </a:effectRef>
          <a:fontRef idx="minor">
            <a:schemeClr val="lt1"/>
          </a:fontRef>
        </p:style>
        <p:txBody>
          <a:bodyPr anchor="ctr"/>
          <a:lstStyle/>
          <a:p>
            <a:pPr algn="ctr"/>
            <a:r>
              <a:rPr lang="en-US" sz="2200">
                <a:solidFill>
                  <a:srgbClr val="FFFFFF"/>
                </a:solidFill>
                <a:ea typeface="MS PGothic" pitchFamily="34" charset="-128"/>
              </a:rPr>
              <a:t>2</a:t>
            </a:r>
          </a:p>
        </p:txBody>
      </p:sp>
      <p:sp>
        <p:nvSpPr>
          <p:cNvPr id="47" name="Oval 46"/>
          <p:cNvSpPr/>
          <p:nvPr/>
        </p:nvSpPr>
        <p:spPr>
          <a:xfrm>
            <a:off x="228600" y="5410200"/>
            <a:ext cx="304800" cy="304800"/>
          </a:xfrm>
          <a:prstGeom prst="ellipse">
            <a:avLst/>
          </a:prstGeom>
          <a:solidFill>
            <a:srgbClr val="0070C0"/>
          </a:solidFill>
        </p:spPr>
        <p:style>
          <a:lnRef idx="1">
            <a:schemeClr val="accent2"/>
          </a:lnRef>
          <a:fillRef idx="3">
            <a:schemeClr val="accent2"/>
          </a:fillRef>
          <a:effectRef idx="2">
            <a:schemeClr val="accent2"/>
          </a:effectRef>
          <a:fontRef idx="minor">
            <a:schemeClr val="lt1"/>
          </a:fontRef>
        </p:style>
        <p:txBody>
          <a:bodyPr anchor="ctr"/>
          <a:lstStyle/>
          <a:p>
            <a:pPr algn="ctr"/>
            <a:r>
              <a:rPr lang="en-US" sz="2200">
                <a:solidFill>
                  <a:srgbClr val="FFFFFF"/>
                </a:solidFill>
                <a:ea typeface="MS PGothic" pitchFamily="34" charset="-128"/>
              </a:rPr>
              <a:t>3</a:t>
            </a:r>
          </a:p>
        </p:txBody>
      </p:sp>
      <p:sp>
        <p:nvSpPr>
          <p:cNvPr id="48" name="Oval 47"/>
          <p:cNvSpPr/>
          <p:nvPr/>
        </p:nvSpPr>
        <p:spPr>
          <a:xfrm>
            <a:off x="4572000" y="5334000"/>
            <a:ext cx="304800" cy="304800"/>
          </a:xfrm>
          <a:prstGeom prst="ellipse">
            <a:avLst/>
          </a:prstGeom>
          <a:solidFill>
            <a:srgbClr val="0070C0"/>
          </a:solidFill>
        </p:spPr>
        <p:style>
          <a:lnRef idx="1">
            <a:schemeClr val="accent2"/>
          </a:lnRef>
          <a:fillRef idx="3">
            <a:schemeClr val="accent2"/>
          </a:fillRef>
          <a:effectRef idx="2">
            <a:schemeClr val="accent2"/>
          </a:effectRef>
          <a:fontRef idx="minor">
            <a:schemeClr val="lt1"/>
          </a:fontRef>
        </p:style>
        <p:txBody>
          <a:bodyPr anchor="ctr"/>
          <a:lstStyle/>
          <a:p>
            <a:pPr algn="ctr"/>
            <a:r>
              <a:rPr lang="en-US" sz="2200">
                <a:solidFill>
                  <a:srgbClr val="FFFFFF"/>
                </a:solidFill>
                <a:ea typeface="MS PGothic" pitchFamily="34" charset="-128"/>
              </a:rPr>
              <a:t>4</a:t>
            </a:r>
          </a:p>
        </p:txBody>
      </p:sp>
      <p:sp>
        <p:nvSpPr>
          <p:cNvPr id="98317" name="Rectangle 5"/>
          <p:cNvSpPr>
            <a:spLocks noChangeArrowheads="1"/>
          </p:cNvSpPr>
          <p:nvPr/>
        </p:nvSpPr>
        <p:spPr bwMode="auto">
          <a:xfrm>
            <a:off x="0" y="2667000"/>
            <a:ext cx="4343400" cy="4191000"/>
          </a:xfrm>
          <a:prstGeom prst="rect">
            <a:avLst/>
          </a:prstGeom>
          <a:noFill/>
          <a:ln w="9525">
            <a:noFill/>
            <a:miter lim="800000"/>
            <a:headEnd/>
            <a:tailEnd/>
          </a:ln>
        </p:spPr>
        <p:txBody>
          <a:bodyPr>
            <a:spAutoFit/>
          </a:bodyPr>
          <a:lstStyle/>
          <a:p>
            <a:pPr lvl="1"/>
            <a:r>
              <a:rPr lang="en-US" sz="2000">
                <a:latin typeface="Century Gothic" pitchFamily="34" charset="0"/>
              </a:rPr>
              <a:t>Changing the way we Recognise Good Schools</a:t>
            </a:r>
          </a:p>
          <a:p>
            <a:r>
              <a:rPr lang="en-US" sz="2000">
                <a:latin typeface="Century Gothic" pitchFamily="34" charset="0"/>
              </a:rPr>
              <a:t> </a:t>
            </a:r>
          </a:p>
          <a:p>
            <a:endParaRPr lang="en-US" sz="2000">
              <a:latin typeface="Century Gothic" pitchFamily="34" charset="0"/>
            </a:endParaRPr>
          </a:p>
          <a:p>
            <a:endParaRPr lang="en-US" sz="2000">
              <a:latin typeface="Century Gothic" pitchFamily="34" charset="0"/>
            </a:endParaRPr>
          </a:p>
          <a:p>
            <a:endParaRPr lang="en-US" sz="2000">
              <a:latin typeface="Century Gothic" pitchFamily="34" charset="0"/>
            </a:endParaRPr>
          </a:p>
          <a:p>
            <a:endParaRPr lang="en-US" sz="2000">
              <a:latin typeface="Century Gothic" pitchFamily="34" charset="0"/>
            </a:endParaRPr>
          </a:p>
          <a:p>
            <a:endParaRPr lang="en-US" sz="2000">
              <a:latin typeface="Century Gothic" pitchFamily="34" charset="0"/>
            </a:endParaRPr>
          </a:p>
          <a:p>
            <a:r>
              <a:rPr lang="en-US" sz="2000">
                <a:latin typeface="Century Gothic" pitchFamily="34" charset="0"/>
              </a:rPr>
              <a:t> </a:t>
            </a:r>
          </a:p>
          <a:p>
            <a:endParaRPr lang="en-US" sz="2000">
              <a:latin typeface="Century Gothic" pitchFamily="34" charset="0"/>
            </a:endParaRPr>
          </a:p>
          <a:p>
            <a:endParaRPr lang="en-US" sz="2000">
              <a:latin typeface="Century Gothic" pitchFamily="34" charset="0"/>
            </a:endParaRPr>
          </a:p>
          <a:p>
            <a:endParaRPr lang="en-US" sz="2000">
              <a:latin typeface="Century Gothic" pitchFamily="34" charset="0"/>
            </a:endParaRPr>
          </a:p>
          <a:p>
            <a:r>
              <a:rPr lang="en-US" sz="2000">
                <a:latin typeface="Century Gothic" pitchFamily="34" charset="0"/>
              </a:rPr>
              <a:t> </a:t>
            </a:r>
          </a:p>
        </p:txBody>
      </p:sp>
      <p:pic>
        <p:nvPicPr>
          <p:cNvPr id="98318" name="Picture 278" descr="110210APRK-MOE-COS-River Valley High-IMG_8360"/>
          <p:cNvPicPr>
            <a:picLocks noChangeAspect="1" noChangeArrowheads="1"/>
          </p:cNvPicPr>
          <p:nvPr/>
        </p:nvPicPr>
        <p:blipFill>
          <a:blip r:embed="rId5" cstate="print"/>
          <a:srcRect/>
          <a:stretch>
            <a:fillRect/>
          </a:stretch>
        </p:blipFill>
        <p:spPr bwMode="auto">
          <a:xfrm>
            <a:off x="5181600" y="976313"/>
            <a:ext cx="2286000" cy="1663700"/>
          </a:xfrm>
          <a:prstGeom prst="rect">
            <a:avLst/>
          </a:prstGeom>
          <a:noFill/>
          <a:ln w="9525">
            <a:noFill/>
            <a:miter lim="800000"/>
            <a:headEnd/>
            <a:tailEnd/>
          </a:ln>
        </p:spPr>
      </p:pic>
      <p:pic>
        <p:nvPicPr>
          <p:cNvPr id="98319" name="Picture 27" descr="http://1.bp.blogspot.com/-fk9PyW0EnR8/TdShsf8-fPI/AAAAAAAAAC4/xzCrW_4yJB0/s200/good_thumb.jpg"/>
          <p:cNvPicPr>
            <a:picLocks noChangeAspect="1" noChangeArrowheads="1"/>
          </p:cNvPicPr>
          <p:nvPr/>
        </p:nvPicPr>
        <p:blipFill>
          <a:blip r:embed="rId6" cstate="print"/>
          <a:srcRect/>
          <a:stretch>
            <a:fillRect/>
          </a:stretch>
        </p:blipFill>
        <p:spPr bwMode="auto">
          <a:xfrm>
            <a:off x="1066800" y="914400"/>
            <a:ext cx="1857375" cy="1730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1113" y="228600"/>
            <a:ext cx="9155113" cy="522288"/>
          </a:xfrm>
          <a:solidFill>
            <a:srgbClr val="B93B7D"/>
          </a:solidFill>
        </p:spPr>
        <p:txBody>
          <a:bodyPr rIns="274320"/>
          <a:lstStyle/>
          <a:p>
            <a:pPr eaLnBrk="1" hangingPunct="1"/>
            <a:r>
              <a:rPr lang="en-GB" dirty="0" smtClean="0">
                <a:solidFill>
                  <a:schemeClr val="bg1"/>
                </a:solidFill>
              </a:rPr>
              <a:t> 3. Providing Opportunities for All…</a:t>
            </a:r>
            <a:endParaRPr lang="en-US" dirty="0" smtClean="0">
              <a:solidFill>
                <a:schemeClr val="bg1"/>
              </a:solidFill>
            </a:endParaRPr>
          </a:p>
        </p:txBody>
      </p:sp>
      <p:pic>
        <p:nvPicPr>
          <p:cNvPr id="100355" name="Picture 9"/>
          <p:cNvPicPr>
            <a:picLocks noChangeAspect="1" noChangeArrowheads="1"/>
          </p:cNvPicPr>
          <p:nvPr/>
        </p:nvPicPr>
        <p:blipFill>
          <a:blip r:embed="rId3" cstate="print"/>
          <a:srcRect/>
          <a:stretch>
            <a:fillRect/>
          </a:stretch>
        </p:blipFill>
        <p:spPr bwMode="auto">
          <a:xfrm>
            <a:off x="6781800" y="990600"/>
            <a:ext cx="1974850" cy="2286000"/>
          </a:xfrm>
          <a:prstGeom prst="rect">
            <a:avLst/>
          </a:prstGeom>
          <a:noFill/>
          <a:ln w="9525">
            <a:noFill/>
            <a:miter lim="800000"/>
            <a:headEnd/>
            <a:tailEnd/>
          </a:ln>
        </p:spPr>
      </p:pic>
      <p:sp>
        <p:nvSpPr>
          <p:cNvPr id="100356" name="Slide Number Placeholder 6"/>
          <p:cNvSpPr>
            <a:spLocks noGrp="1"/>
          </p:cNvSpPr>
          <p:nvPr>
            <p:ph type="sldNum" sz="quarter" idx="11"/>
          </p:nvPr>
        </p:nvSpPr>
        <p:spPr>
          <a:noFill/>
        </p:spPr>
        <p:txBody>
          <a:bodyPr/>
          <a:lstStyle/>
          <a:p>
            <a:fld id="{C776FEFB-D5E8-4510-8B7F-FED316F1B383}" type="slidenum">
              <a:rPr lang="en-US"/>
              <a:pPr/>
              <a:t>15</a:t>
            </a:fld>
            <a:endParaRPr lang="en-US"/>
          </a:p>
        </p:txBody>
      </p:sp>
      <p:sp>
        <p:nvSpPr>
          <p:cNvPr id="100357" name="Rectangle 11"/>
          <p:cNvSpPr>
            <a:spLocks noChangeArrowheads="1"/>
          </p:cNvSpPr>
          <p:nvPr/>
        </p:nvSpPr>
        <p:spPr bwMode="auto">
          <a:xfrm>
            <a:off x="0" y="903288"/>
            <a:ext cx="6858000" cy="1371600"/>
          </a:xfrm>
          <a:prstGeom prst="rect">
            <a:avLst/>
          </a:prstGeom>
          <a:noFill/>
          <a:ln w="9525">
            <a:noFill/>
            <a:miter lim="800000"/>
            <a:headEnd/>
            <a:tailEnd/>
          </a:ln>
        </p:spPr>
        <p:txBody>
          <a:bodyPr lIns="274320"/>
          <a:lstStyle/>
          <a:p>
            <a:pPr marL="342900" indent="-342900"/>
            <a:r>
              <a:rPr lang="en-GB" sz="2800">
                <a:solidFill>
                  <a:schemeClr val="tx1"/>
                </a:solidFill>
                <a:ea typeface="Osaka"/>
                <a:cs typeface="Osaka"/>
              </a:rPr>
              <a:t>Pre-School Education</a:t>
            </a:r>
          </a:p>
          <a:p>
            <a:pPr marL="342900" indent="-342900">
              <a:buFont typeface="Arial" pitchFamily="34" charset="0"/>
              <a:buChar char="•"/>
            </a:pPr>
            <a:r>
              <a:rPr lang="en-GB" sz="2600" b="0">
                <a:solidFill>
                  <a:schemeClr val="tx1"/>
                </a:solidFill>
                <a:ea typeface="Osaka"/>
                <a:cs typeface="Osaka"/>
              </a:rPr>
              <a:t>Not mandatory, but 99% of each cohort attends at least one year of pre-school</a:t>
            </a:r>
          </a:p>
          <a:p>
            <a:pPr marL="342900" indent="-342900">
              <a:spcBef>
                <a:spcPct val="20000"/>
              </a:spcBef>
              <a:buFontTx/>
              <a:buChar char="•"/>
            </a:pPr>
            <a:r>
              <a:rPr lang="en-GB" sz="2600" b="0">
                <a:solidFill>
                  <a:schemeClr val="tx1"/>
                </a:solidFill>
                <a:ea typeface="Osaka"/>
                <a:cs typeface="Osaka"/>
              </a:rPr>
              <a:t>Improving Quality and Access</a:t>
            </a:r>
          </a:p>
          <a:p>
            <a:pPr marL="623888" lvl="1" indent="-276225">
              <a:spcBef>
                <a:spcPct val="20000"/>
              </a:spcBef>
              <a:buFontTx/>
              <a:buChar char="•"/>
            </a:pPr>
            <a:r>
              <a:rPr lang="en-GB" sz="2000" b="0">
                <a:solidFill>
                  <a:schemeClr val="tx1"/>
                </a:solidFill>
                <a:ea typeface="Osaka"/>
                <a:cs typeface="Osaka"/>
              </a:rPr>
              <a:t>Minimum teacher qualifications</a:t>
            </a:r>
          </a:p>
          <a:p>
            <a:pPr marL="623888" lvl="1" indent="-276225">
              <a:spcBef>
                <a:spcPct val="20000"/>
              </a:spcBef>
              <a:buFontTx/>
              <a:buChar char="•"/>
            </a:pPr>
            <a:r>
              <a:rPr lang="en-GB" sz="2000" b="0">
                <a:solidFill>
                  <a:schemeClr val="tx1"/>
                </a:solidFill>
                <a:ea typeface="Osaka"/>
                <a:cs typeface="Osaka"/>
              </a:rPr>
              <a:t>Singapore Pre-school Accreditation Framework (SPARK)</a:t>
            </a:r>
          </a:p>
          <a:p>
            <a:pPr marL="623888" lvl="1" indent="-276225">
              <a:lnSpc>
                <a:spcPct val="80000"/>
              </a:lnSpc>
              <a:spcBef>
                <a:spcPct val="20000"/>
              </a:spcBef>
            </a:pPr>
            <a:endParaRPr lang="en-GB" b="0">
              <a:solidFill>
                <a:schemeClr val="tx1"/>
              </a:solidFill>
              <a:ea typeface="Osaka"/>
              <a:cs typeface="Osaka"/>
            </a:endParaRPr>
          </a:p>
        </p:txBody>
      </p:sp>
      <p:pic>
        <p:nvPicPr>
          <p:cNvPr id="100358" name="Picture 2" descr="D:\TUNGKIAN\COS 2011 matters\working documents\photos\SPED Photos_CLEARED\POEM-wgs-studentsIMG_0632.JPG"/>
          <p:cNvPicPr>
            <a:picLocks noChangeAspect="1" noChangeArrowheads="1"/>
          </p:cNvPicPr>
          <p:nvPr/>
        </p:nvPicPr>
        <p:blipFill>
          <a:blip r:embed="rId4" cstate="print"/>
          <a:srcRect/>
          <a:stretch>
            <a:fillRect/>
          </a:stretch>
        </p:blipFill>
        <p:spPr bwMode="auto">
          <a:xfrm>
            <a:off x="361950" y="3733800"/>
            <a:ext cx="2362200" cy="2011363"/>
          </a:xfrm>
          <a:prstGeom prst="rect">
            <a:avLst/>
          </a:prstGeom>
          <a:noFill/>
          <a:ln w="9525">
            <a:noFill/>
            <a:miter lim="800000"/>
            <a:headEnd/>
            <a:tailEnd/>
          </a:ln>
        </p:spPr>
      </p:pic>
      <p:sp>
        <p:nvSpPr>
          <p:cNvPr id="100359" name="Rectangle 11"/>
          <p:cNvSpPr>
            <a:spLocks noChangeArrowheads="1"/>
          </p:cNvSpPr>
          <p:nvPr/>
        </p:nvSpPr>
        <p:spPr bwMode="auto">
          <a:xfrm>
            <a:off x="2819400" y="4038600"/>
            <a:ext cx="5943600" cy="1752600"/>
          </a:xfrm>
          <a:prstGeom prst="rect">
            <a:avLst/>
          </a:prstGeom>
          <a:noFill/>
          <a:ln w="9525">
            <a:noFill/>
            <a:miter lim="800000"/>
            <a:headEnd/>
            <a:tailEnd/>
          </a:ln>
        </p:spPr>
        <p:txBody>
          <a:bodyPr lIns="274320"/>
          <a:lstStyle/>
          <a:p>
            <a:pPr marL="342900" indent="-342900"/>
            <a:r>
              <a:rPr lang="en-GB" sz="2800">
                <a:solidFill>
                  <a:schemeClr val="tx1"/>
                </a:solidFill>
                <a:ea typeface="Osaka"/>
                <a:cs typeface="Osaka"/>
              </a:rPr>
              <a:t>Intervention Programmes</a:t>
            </a:r>
            <a:endParaRPr lang="en-GB" sz="2800" b="0">
              <a:solidFill>
                <a:schemeClr val="tx1"/>
              </a:solidFill>
              <a:ea typeface="Osaka"/>
              <a:cs typeface="Osaka"/>
            </a:endParaRPr>
          </a:p>
          <a:p>
            <a:pPr marL="342900" indent="-342900">
              <a:spcBef>
                <a:spcPct val="20000"/>
              </a:spcBef>
              <a:buFontTx/>
              <a:buChar char="•"/>
            </a:pPr>
            <a:r>
              <a:rPr lang="en-GB" sz="2600" b="0">
                <a:solidFill>
                  <a:schemeClr val="tx1"/>
                </a:solidFill>
                <a:ea typeface="Osaka"/>
                <a:cs typeface="Osaka"/>
              </a:rPr>
              <a:t>Learning Support Programmes </a:t>
            </a:r>
          </a:p>
          <a:p>
            <a:pPr marL="800100" lvl="1" indent="-342900">
              <a:spcBef>
                <a:spcPct val="20000"/>
              </a:spcBef>
              <a:buFontTx/>
              <a:buChar char="•"/>
            </a:pPr>
            <a:r>
              <a:rPr lang="en-GB" sz="2000" b="0">
                <a:solidFill>
                  <a:schemeClr val="tx1"/>
                </a:solidFill>
                <a:ea typeface="Osaka"/>
                <a:cs typeface="Osaka"/>
              </a:rPr>
              <a:t>Lower Primary Levels</a:t>
            </a:r>
            <a:endParaRPr lang="en-GB" sz="2600" b="0">
              <a:solidFill>
                <a:schemeClr val="tx1"/>
              </a:solidFill>
              <a:ea typeface="Osaka"/>
              <a:cs typeface="Osak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1113" y="228600"/>
            <a:ext cx="9155113" cy="522288"/>
          </a:xfrm>
          <a:solidFill>
            <a:srgbClr val="B93B7D"/>
          </a:solidFill>
        </p:spPr>
        <p:txBody>
          <a:bodyPr rIns="274320"/>
          <a:lstStyle/>
          <a:p>
            <a:pPr eaLnBrk="1" hangingPunct="1"/>
            <a:r>
              <a:rPr lang="en-GB" dirty="0" smtClean="0">
                <a:solidFill>
                  <a:schemeClr val="bg1"/>
                </a:solidFill>
              </a:rPr>
              <a:t>… For Students of Varying Abilities</a:t>
            </a:r>
            <a:endParaRPr lang="en-US" dirty="0" smtClean="0">
              <a:solidFill>
                <a:schemeClr val="bg1"/>
              </a:solidFill>
            </a:endParaRPr>
          </a:p>
        </p:txBody>
      </p:sp>
      <p:sp>
        <p:nvSpPr>
          <p:cNvPr id="101379" name="Slide Number Placeholder 6"/>
          <p:cNvSpPr>
            <a:spLocks noGrp="1"/>
          </p:cNvSpPr>
          <p:nvPr>
            <p:ph type="sldNum" sz="quarter" idx="11"/>
          </p:nvPr>
        </p:nvSpPr>
        <p:spPr>
          <a:noFill/>
        </p:spPr>
        <p:txBody>
          <a:bodyPr/>
          <a:lstStyle/>
          <a:p>
            <a:fld id="{B1D97128-BF9D-42B0-BB93-CEA35DBD0CDA}" type="slidenum">
              <a:rPr lang="en-US"/>
              <a:pPr/>
              <a:t>16</a:t>
            </a:fld>
            <a:endParaRPr lang="en-US"/>
          </a:p>
        </p:txBody>
      </p:sp>
      <p:sp>
        <p:nvSpPr>
          <p:cNvPr id="82949" name="Rectangle 11"/>
          <p:cNvSpPr>
            <a:spLocks noChangeArrowheads="1"/>
          </p:cNvSpPr>
          <p:nvPr/>
        </p:nvSpPr>
        <p:spPr bwMode="auto">
          <a:xfrm>
            <a:off x="4038600" y="838200"/>
            <a:ext cx="4648200" cy="2830513"/>
          </a:xfrm>
          <a:prstGeom prst="rect">
            <a:avLst/>
          </a:prstGeom>
          <a:noFill/>
          <a:ln w="9525">
            <a:noFill/>
            <a:miter lim="800000"/>
            <a:headEnd/>
            <a:tailEnd/>
          </a:ln>
        </p:spPr>
        <p:txBody>
          <a:bodyPr lIns="274320"/>
          <a:lstStyle/>
          <a:p>
            <a:pPr marL="342900" indent="-342900"/>
            <a:r>
              <a:rPr lang="en-GB" sz="2800" dirty="0">
                <a:solidFill>
                  <a:schemeClr val="tx1"/>
                </a:solidFill>
                <a:ea typeface="Osaka"/>
                <a:cs typeface="Osaka"/>
              </a:rPr>
              <a:t>With Strengths in:</a:t>
            </a:r>
          </a:p>
          <a:p>
            <a:pPr marL="342900" indent="-342900">
              <a:buFont typeface="Arial" pitchFamily="34" charset="0"/>
              <a:buChar char="•"/>
            </a:pPr>
            <a:r>
              <a:rPr lang="en-GB" sz="2600" b="0" dirty="0">
                <a:solidFill>
                  <a:schemeClr val="tx1"/>
                </a:solidFill>
                <a:ea typeface="Osaka"/>
                <a:cs typeface="Osaka"/>
              </a:rPr>
              <a:t>Academics </a:t>
            </a:r>
          </a:p>
          <a:p>
            <a:pPr marL="800100" lvl="1" indent="-342900">
              <a:buFont typeface="Arial" pitchFamily="34" charset="0"/>
              <a:buChar char="•"/>
            </a:pPr>
            <a:r>
              <a:rPr lang="en-GB" sz="2200" b="0" dirty="0">
                <a:solidFill>
                  <a:schemeClr val="tx1"/>
                </a:solidFill>
                <a:ea typeface="Osaka"/>
                <a:cs typeface="Osaka"/>
              </a:rPr>
              <a:t>Integrated Programme</a:t>
            </a:r>
          </a:p>
          <a:p>
            <a:pPr marL="800100" lvl="1" indent="-342900">
              <a:buFont typeface="Arial" pitchFamily="34" charset="0"/>
              <a:buChar char="•"/>
            </a:pPr>
            <a:r>
              <a:rPr lang="en-GB" sz="2200" b="0" dirty="0">
                <a:solidFill>
                  <a:schemeClr val="tx1"/>
                </a:solidFill>
                <a:ea typeface="Osaka"/>
                <a:cs typeface="Osaka"/>
              </a:rPr>
              <a:t>Specialised schools in Maths, Science</a:t>
            </a:r>
          </a:p>
          <a:p>
            <a:pPr marL="342900" indent="-342900">
              <a:buFont typeface="Arial" pitchFamily="34" charset="0"/>
              <a:buChar char="•"/>
            </a:pPr>
            <a:r>
              <a:rPr lang="en-GB" sz="2600" b="0" dirty="0">
                <a:solidFill>
                  <a:schemeClr val="tx1"/>
                </a:solidFill>
                <a:ea typeface="Osaka"/>
                <a:cs typeface="Osaka"/>
              </a:rPr>
              <a:t>Non-Academic Fields </a:t>
            </a:r>
          </a:p>
          <a:p>
            <a:pPr marL="800100" lvl="1" indent="-342900">
              <a:buFont typeface="Arial" pitchFamily="34" charset="0"/>
              <a:buChar char="•"/>
            </a:pPr>
            <a:r>
              <a:rPr lang="en-GB" sz="2200" b="0" dirty="0">
                <a:solidFill>
                  <a:schemeClr val="tx1"/>
                </a:solidFill>
                <a:ea typeface="Osaka"/>
                <a:cs typeface="Osaka"/>
              </a:rPr>
              <a:t>Specialised schools for Sports, Arts</a:t>
            </a:r>
          </a:p>
          <a:p>
            <a:pPr marL="800100" lvl="1" indent="-342900">
              <a:lnSpc>
                <a:spcPct val="80000"/>
              </a:lnSpc>
              <a:spcBef>
                <a:spcPct val="20000"/>
              </a:spcBef>
            </a:pPr>
            <a:endParaRPr lang="en-GB" b="0" dirty="0">
              <a:solidFill>
                <a:schemeClr val="tx1"/>
              </a:solidFill>
              <a:ea typeface="Osaka"/>
              <a:cs typeface="Osaka"/>
            </a:endParaRPr>
          </a:p>
        </p:txBody>
      </p:sp>
      <p:sp>
        <p:nvSpPr>
          <p:cNvPr id="101381" name="Rectangle 11"/>
          <p:cNvSpPr>
            <a:spLocks noChangeArrowheads="1"/>
          </p:cNvSpPr>
          <p:nvPr/>
        </p:nvSpPr>
        <p:spPr bwMode="auto">
          <a:xfrm>
            <a:off x="381000" y="4038600"/>
            <a:ext cx="5181600" cy="2209800"/>
          </a:xfrm>
          <a:prstGeom prst="rect">
            <a:avLst/>
          </a:prstGeom>
          <a:noFill/>
          <a:ln w="9525">
            <a:noFill/>
            <a:miter lim="800000"/>
            <a:headEnd/>
            <a:tailEnd/>
          </a:ln>
        </p:spPr>
        <p:txBody>
          <a:bodyPr lIns="274320"/>
          <a:lstStyle/>
          <a:p>
            <a:pPr marL="342900" indent="-342900"/>
            <a:r>
              <a:rPr lang="en-GB" sz="2800" dirty="0">
                <a:solidFill>
                  <a:schemeClr val="tx1"/>
                </a:solidFill>
                <a:ea typeface="Osaka"/>
                <a:cs typeface="Osaka"/>
              </a:rPr>
              <a:t>More hands-on learning</a:t>
            </a:r>
            <a:endParaRPr lang="en-GB" sz="2800" b="0" dirty="0">
              <a:solidFill>
                <a:schemeClr val="tx1"/>
              </a:solidFill>
              <a:ea typeface="Osaka"/>
              <a:cs typeface="Osaka"/>
            </a:endParaRPr>
          </a:p>
          <a:p>
            <a:pPr marL="342900" indent="-342900">
              <a:spcBef>
                <a:spcPct val="20000"/>
              </a:spcBef>
              <a:buFontTx/>
              <a:buChar char="•"/>
            </a:pPr>
            <a:r>
              <a:rPr lang="en-GB" sz="2600" b="0" dirty="0">
                <a:solidFill>
                  <a:schemeClr val="tx1"/>
                </a:solidFill>
                <a:ea typeface="Osaka"/>
                <a:cs typeface="Osaka"/>
              </a:rPr>
              <a:t>Specialised schools with focus on vocational skills</a:t>
            </a:r>
          </a:p>
        </p:txBody>
      </p:sp>
      <p:pic>
        <p:nvPicPr>
          <p:cNvPr id="101382" name="Picture 2" descr="http://www.straitstimes.com/STI/STIMEDIA/image/20111118/ST_IMAGES_SWSJI.jpg"/>
          <p:cNvPicPr>
            <a:picLocks noChangeAspect="1" noChangeArrowheads="1"/>
          </p:cNvPicPr>
          <p:nvPr/>
        </p:nvPicPr>
        <p:blipFill>
          <a:blip r:embed="rId3" cstate="print">
            <a:lum contrast="20000"/>
          </a:blip>
          <a:srcRect/>
          <a:stretch>
            <a:fillRect/>
          </a:stretch>
        </p:blipFill>
        <p:spPr bwMode="auto">
          <a:xfrm>
            <a:off x="381000" y="1039813"/>
            <a:ext cx="3581400" cy="2389187"/>
          </a:xfrm>
          <a:prstGeom prst="rect">
            <a:avLst/>
          </a:prstGeom>
          <a:noFill/>
          <a:ln w="9525">
            <a:noFill/>
            <a:miter lim="800000"/>
            <a:headEnd/>
            <a:tailEnd/>
          </a:ln>
        </p:spPr>
      </p:pic>
      <p:pic>
        <p:nvPicPr>
          <p:cNvPr id="101383" name="Picture 8" descr="http://www.zaobao.com/edu/images2/edu071201.jpg"/>
          <p:cNvPicPr>
            <a:picLocks noChangeAspect="1" noChangeArrowheads="1"/>
          </p:cNvPicPr>
          <p:nvPr/>
        </p:nvPicPr>
        <p:blipFill>
          <a:blip r:embed="rId4" cstate="print"/>
          <a:srcRect/>
          <a:stretch>
            <a:fillRect/>
          </a:stretch>
        </p:blipFill>
        <p:spPr bwMode="auto">
          <a:xfrm>
            <a:off x="5761038" y="3886200"/>
            <a:ext cx="3001962"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2"/>
          <p:cNvSpPr>
            <a:spLocks noChangeArrowheads="1"/>
          </p:cNvSpPr>
          <p:nvPr/>
        </p:nvSpPr>
        <p:spPr bwMode="auto">
          <a:xfrm>
            <a:off x="571500" y="1847850"/>
            <a:ext cx="8420100" cy="1169988"/>
          </a:xfrm>
          <a:prstGeom prst="rect">
            <a:avLst/>
          </a:prstGeom>
          <a:noFill/>
          <a:ln w="9525">
            <a:noFill/>
            <a:miter lim="800000"/>
            <a:headEnd/>
            <a:tailEnd/>
          </a:ln>
        </p:spPr>
        <p:txBody>
          <a:bodyPr>
            <a:spAutoFit/>
          </a:bodyPr>
          <a:lstStyle/>
          <a:p>
            <a:pPr lvl="1">
              <a:spcBef>
                <a:spcPct val="25000"/>
              </a:spcBef>
              <a:buFontTx/>
              <a:buChar char="•"/>
              <a:defRPr/>
            </a:pPr>
            <a:r>
              <a:rPr lang="en-GB" sz="2000" dirty="0"/>
              <a:t> Heavily subsidised (97%) primary and secondary education</a:t>
            </a:r>
          </a:p>
          <a:p>
            <a:pPr lvl="1" indent="168275">
              <a:spcBef>
                <a:spcPct val="25000"/>
              </a:spcBef>
              <a:buFontTx/>
              <a:buChar char="•"/>
              <a:defRPr/>
            </a:pPr>
            <a:r>
              <a:rPr lang="en-GB" sz="2000" dirty="0" err="1">
                <a:solidFill>
                  <a:srgbClr val="003366"/>
                </a:solidFill>
              </a:rPr>
              <a:t>Edusave</a:t>
            </a:r>
            <a:r>
              <a:rPr lang="en-GB" sz="2000" dirty="0">
                <a:solidFill>
                  <a:srgbClr val="003366"/>
                </a:solidFill>
              </a:rPr>
              <a:t> Funds </a:t>
            </a:r>
          </a:p>
          <a:p>
            <a:pPr lvl="2" indent="168275">
              <a:spcBef>
                <a:spcPct val="25000"/>
              </a:spcBef>
              <a:buFontTx/>
              <a:buChar char="•"/>
              <a:defRPr/>
            </a:pPr>
            <a:r>
              <a:rPr lang="en-GB" sz="2000" b="0" dirty="0">
                <a:solidFill>
                  <a:srgbClr val="003366"/>
                </a:solidFill>
              </a:rPr>
              <a:t>Scholarships, Bursaries, Awards, Enrichment</a:t>
            </a:r>
          </a:p>
        </p:txBody>
      </p:sp>
      <p:sp>
        <p:nvSpPr>
          <p:cNvPr id="102403" name="AutoShape 13"/>
          <p:cNvSpPr>
            <a:spLocks noChangeArrowheads="1"/>
          </p:cNvSpPr>
          <p:nvPr/>
        </p:nvSpPr>
        <p:spPr bwMode="auto">
          <a:xfrm>
            <a:off x="762000" y="1371600"/>
            <a:ext cx="7753350" cy="476250"/>
          </a:xfrm>
          <a:prstGeom prst="roundRect">
            <a:avLst>
              <a:gd name="adj" fmla="val 16667"/>
            </a:avLst>
          </a:prstGeom>
          <a:solidFill>
            <a:schemeClr val="accent1"/>
          </a:solidFill>
          <a:ln w="38100">
            <a:noFill/>
            <a:round/>
            <a:headEnd/>
            <a:tailEnd/>
          </a:ln>
        </p:spPr>
        <p:txBody>
          <a:bodyPr anchor="ctr"/>
          <a:lstStyle/>
          <a:p>
            <a:pPr algn="ctr">
              <a:spcBef>
                <a:spcPct val="50000"/>
              </a:spcBef>
            </a:pPr>
            <a:r>
              <a:rPr lang="en-US"/>
              <a:t>For all Singaporeans</a:t>
            </a:r>
          </a:p>
        </p:txBody>
      </p:sp>
      <p:sp>
        <p:nvSpPr>
          <p:cNvPr id="102404" name="AutoShape 14"/>
          <p:cNvSpPr>
            <a:spLocks noChangeArrowheads="1"/>
          </p:cNvSpPr>
          <p:nvPr/>
        </p:nvSpPr>
        <p:spPr bwMode="auto">
          <a:xfrm>
            <a:off x="800100" y="3257550"/>
            <a:ext cx="7753350" cy="476250"/>
          </a:xfrm>
          <a:prstGeom prst="roundRect">
            <a:avLst>
              <a:gd name="adj" fmla="val 16667"/>
            </a:avLst>
          </a:prstGeom>
          <a:solidFill>
            <a:schemeClr val="accent1"/>
          </a:solidFill>
          <a:ln w="38100">
            <a:noFill/>
            <a:round/>
            <a:headEnd/>
            <a:tailEnd/>
          </a:ln>
        </p:spPr>
        <p:txBody>
          <a:bodyPr anchor="ctr"/>
          <a:lstStyle/>
          <a:p>
            <a:pPr algn="ctr">
              <a:spcBef>
                <a:spcPct val="50000"/>
              </a:spcBef>
            </a:pPr>
            <a:r>
              <a:rPr lang="en-US"/>
              <a:t>For needy Singaporeans</a:t>
            </a:r>
          </a:p>
        </p:txBody>
      </p:sp>
      <p:sp>
        <p:nvSpPr>
          <p:cNvPr id="102405" name="Rectangle 12"/>
          <p:cNvSpPr>
            <a:spLocks noChangeArrowheads="1"/>
          </p:cNvSpPr>
          <p:nvPr/>
        </p:nvSpPr>
        <p:spPr bwMode="auto">
          <a:xfrm>
            <a:off x="571500" y="3810000"/>
            <a:ext cx="8039100" cy="2286000"/>
          </a:xfrm>
          <a:prstGeom prst="rect">
            <a:avLst/>
          </a:prstGeom>
          <a:noFill/>
          <a:ln w="9525">
            <a:noFill/>
            <a:miter lim="800000"/>
            <a:headEnd/>
            <a:tailEnd/>
          </a:ln>
        </p:spPr>
        <p:txBody>
          <a:bodyPr>
            <a:spAutoFit/>
          </a:bodyPr>
          <a:lstStyle/>
          <a:p>
            <a:pPr lvl="1">
              <a:spcBef>
                <a:spcPct val="25000"/>
              </a:spcBef>
              <a:buFontTx/>
              <a:buChar char="•"/>
            </a:pPr>
            <a:r>
              <a:rPr lang="en-GB" sz="2000"/>
              <a:t> Financial Assistance Schemes</a:t>
            </a:r>
          </a:p>
          <a:p>
            <a:pPr marL="1146175" lvl="2" indent="-347663">
              <a:spcBef>
                <a:spcPct val="25000"/>
              </a:spcBef>
              <a:buFontTx/>
              <a:buChar char="•"/>
            </a:pPr>
            <a:r>
              <a:rPr lang="en-US" sz="2000" b="0">
                <a:solidFill>
                  <a:srgbClr val="003366"/>
                </a:solidFill>
              </a:rPr>
              <a:t>To cover a range of school essentials</a:t>
            </a:r>
          </a:p>
          <a:p>
            <a:pPr lvl="1">
              <a:spcBef>
                <a:spcPct val="25000"/>
              </a:spcBef>
              <a:buFontTx/>
              <a:buChar char="•"/>
            </a:pPr>
            <a:r>
              <a:rPr lang="en-US" sz="2000" i="1">
                <a:solidFill>
                  <a:srgbClr val="003366"/>
                </a:solidFill>
              </a:rPr>
              <a:t> </a:t>
            </a:r>
            <a:r>
              <a:rPr lang="en-GB" sz="2000"/>
              <a:t>Opportunity Fund</a:t>
            </a:r>
          </a:p>
          <a:p>
            <a:pPr marL="1146175" lvl="2" indent="-347663">
              <a:spcBef>
                <a:spcPct val="25000"/>
              </a:spcBef>
              <a:buFontTx/>
              <a:buChar char="•"/>
            </a:pPr>
            <a:r>
              <a:rPr lang="en-GB" sz="2000" b="0">
                <a:solidFill>
                  <a:srgbClr val="003366"/>
                </a:solidFill>
              </a:rPr>
              <a:t>To su</a:t>
            </a:r>
            <a:r>
              <a:rPr lang="en-US" sz="2000" b="0">
                <a:solidFill>
                  <a:srgbClr val="003366"/>
                </a:solidFill>
              </a:rPr>
              <a:t>bsidise cost of enrichment programmes for students from lower income households</a:t>
            </a:r>
          </a:p>
          <a:p>
            <a:pPr lvl="1">
              <a:spcBef>
                <a:spcPct val="25000"/>
              </a:spcBef>
            </a:pPr>
            <a:endParaRPr lang="en-US" sz="2200" i="1">
              <a:solidFill>
                <a:srgbClr val="003366"/>
              </a:solidFill>
            </a:endParaRPr>
          </a:p>
        </p:txBody>
      </p:sp>
      <p:sp>
        <p:nvSpPr>
          <p:cNvPr id="102406" name="Slide Number Placeholder 4"/>
          <p:cNvSpPr>
            <a:spLocks noGrp="1"/>
          </p:cNvSpPr>
          <p:nvPr>
            <p:ph type="sldNum" sz="quarter" idx="11"/>
          </p:nvPr>
        </p:nvSpPr>
        <p:spPr>
          <a:noFill/>
        </p:spPr>
        <p:txBody>
          <a:bodyPr/>
          <a:lstStyle/>
          <a:p>
            <a:fld id="{6675279F-BDAD-425C-B0E9-1B22C26EFB7E}" type="slidenum">
              <a:rPr lang="en-US"/>
              <a:pPr/>
              <a:t>17</a:t>
            </a:fld>
            <a:endParaRPr lang="en-US"/>
          </a:p>
        </p:txBody>
      </p:sp>
      <p:sp>
        <p:nvSpPr>
          <p:cNvPr id="102407" name="Rectangle 2"/>
          <p:cNvSpPr>
            <a:spLocks noGrp="1" noChangeArrowheads="1"/>
          </p:cNvSpPr>
          <p:nvPr>
            <p:ph type="title" idx="4294967295"/>
          </p:nvPr>
        </p:nvSpPr>
        <p:spPr>
          <a:xfrm>
            <a:off x="-11113" y="219075"/>
            <a:ext cx="9155113" cy="954088"/>
          </a:xfrm>
          <a:solidFill>
            <a:srgbClr val="B93B7D"/>
          </a:solidFill>
        </p:spPr>
        <p:txBody>
          <a:bodyPr rIns="274320"/>
          <a:lstStyle/>
          <a:p>
            <a:pPr eaLnBrk="1" hangingPunct="1"/>
            <a:r>
              <a:rPr lang="en-GB" dirty="0" smtClean="0">
                <a:solidFill>
                  <a:schemeClr val="bg1"/>
                </a:solidFill>
              </a:rPr>
              <a:t>… To Ensure that All Children Have Opportunities to Realise Their Aspirations.</a:t>
            </a:r>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Compass_Logo_hi_res_jpeg.jpg"/>
          <p:cNvPicPr>
            <a:picLocks noChangeAspect="1"/>
          </p:cNvPicPr>
          <p:nvPr/>
        </p:nvPicPr>
        <p:blipFill>
          <a:blip r:embed="rId4" cstate="print"/>
          <a:srcRect/>
          <a:stretch>
            <a:fillRect/>
          </a:stretch>
        </p:blipFill>
        <p:spPr bwMode="auto">
          <a:xfrm>
            <a:off x="5867400" y="2305050"/>
            <a:ext cx="2430463" cy="2419350"/>
          </a:xfrm>
          <a:prstGeom prst="rect">
            <a:avLst/>
          </a:prstGeom>
          <a:noFill/>
          <a:ln w="9525">
            <a:noFill/>
            <a:miter lim="800000"/>
            <a:headEnd/>
            <a:tailEnd/>
          </a:ln>
        </p:spPr>
      </p:pic>
      <p:sp>
        <p:nvSpPr>
          <p:cNvPr id="1028" name="Slide Number Placeholder 4"/>
          <p:cNvSpPr>
            <a:spLocks noGrp="1"/>
          </p:cNvSpPr>
          <p:nvPr>
            <p:ph type="sldNum" sz="quarter" idx="11"/>
          </p:nvPr>
        </p:nvSpPr>
        <p:spPr>
          <a:noFill/>
        </p:spPr>
        <p:txBody>
          <a:bodyPr/>
          <a:lstStyle/>
          <a:p>
            <a:fld id="{48D4C73A-ED9D-4496-9C4C-D6952B5F4B3D}" type="slidenum">
              <a:rPr lang="en-US"/>
              <a:pPr/>
              <a:t>18</a:t>
            </a:fld>
            <a:endParaRPr lang="en-US"/>
          </a:p>
        </p:txBody>
      </p:sp>
      <p:sp>
        <p:nvSpPr>
          <p:cNvPr id="7" name="Rectangle 6"/>
          <p:cNvSpPr/>
          <p:nvPr/>
        </p:nvSpPr>
        <p:spPr>
          <a:xfrm>
            <a:off x="457200" y="3251200"/>
            <a:ext cx="5562600" cy="1016000"/>
          </a:xfrm>
          <a:prstGeom prst="rect">
            <a:avLst/>
          </a:prstGeom>
        </p:spPr>
        <p:txBody>
          <a:bodyPr>
            <a:spAutoFit/>
          </a:bodyPr>
          <a:lstStyle/>
          <a:p>
            <a:pPr>
              <a:defRPr/>
            </a:pPr>
            <a:r>
              <a:rPr lang="en-US" sz="2000" dirty="0">
                <a:solidFill>
                  <a:schemeClr val="accent6">
                    <a:lumMod val="60000"/>
                    <a:lumOff val="40000"/>
                  </a:schemeClr>
                </a:solidFill>
                <a:latin typeface="+mn-lt"/>
              </a:rPr>
              <a:t>Engaging Parents through COMPASS – network of stakeholders to promote home-school community collaborations</a:t>
            </a:r>
          </a:p>
        </p:txBody>
      </p:sp>
      <p:sp>
        <p:nvSpPr>
          <p:cNvPr id="1030" name="Rectangle 7"/>
          <p:cNvSpPr>
            <a:spLocks noChangeArrowheads="1"/>
          </p:cNvSpPr>
          <p:nvPr/>
        </p:nvSpPr>
        <p:spPr bwMode="auto">
          <a:xfrm>
            <a:off x="3429000" y="4800600"/>
            <a:ext cx="4548188" cy="708025"/>
          </a:xfrm>
          <a:prstGeom prst="rect">
            <a:avLst/>
          </a:prstGeom>
          <a:noFill/>
          <a:ln w="9525">
            <a:noFill/>
            <a:miter lim="800000"/>
            <a:headEnd/>
            <a:tailEnd/>
          </a:ln>
        </p:spPr>
        <p:txBody>
          <a:bodyPr>
            <a:spAutoFit/>
          </a:bodyPr>
          <a:lstStyle/>
          <a:p>
            <a:r>
              <a:rPr lang="en-US" sz="2000">
                <a:latin typeface="Century Gothic" pitchFamily="34" charset="0"/>
              </a:rPr>
              <a:t>Sharpen focus with MOE’s new Partnerships in Education Office</a:t>
            </a:r>
          </a:p>
        </p:txBody>
      </p:sp>
      <p:sp>
        <p:nvSpPr>
          <p:cNvPr id="97287" name="Rectangle 5"/>
          <p:cNvSpPr>
            <a:spLocks noChangeArrowheads="1"/>
          </p:cNvSpPr>
          <p:nvPr/>
        </p:nvSpPr>
        <p:spPr bwMode="auto">
          <a:xfrm>
            <a:off x="3352800" y="1776413"/>
            <a:ext cx="5257800" cy="792162"/>
          </a:xfrm>
          <a:prstGeom prst="rect">
            <a:avLst/>
          </a:prstGeom>
          <a:noFill/>
          <a:ln w="9525">
            <a:noFill/>
            <a:miter lim="800000"/>
            <a:headEnd/>
            <a:tailEnd/>
          </a:ln>
        </p:spPr>
        <p:txBody>
          <a:bodyPr>
            <a:spAutoFit/>
          </a:bodyPr>
          <a:lstStyle/>
          <a:p>
            <a:r>
              <a:rPr lang="en-US" sz="2000"/>
              <a:t>Build a stronger sense of shared responsibility</a:t>
            </a:r>
          </a:p>
          <a:p>
            <a:r>
              <a:rPr lang="en-US" sz="2000"/>
              <a:t> </a:t>
            </a:r>
          </a:p>
          <a:p>
            <a:endParaRPr lang="en-US" sz="2000"/>
          </a:p>
          <a:p>
            <a:endParaRPr lang="en-US" sz="2000"/>
          </a:p>
          <a:p>
            <a:endParaRPr lang="en-US" sz="2000"/>
          </a:p>
          <a:p>
            <a:endParaRPr lang="en-US" sz="2000"/>
          </a:p>
          <a:p>
            <a:endParaRPr lang="en-US" sz="2000"/>
          </a:p>
          <a:p>
            <a:r>
              <a:rPr lang="en-US" sz="2000"/>
              <a:t> </a:t>
            </a:r>
          </a:p>
          <a:p>
            <a:endParaRPr lang="en-US" sz="2000"/>
          </a:p>
          <a:p>
            <a:endParaRPr lang="en-US" sz="2000"/>
          </a:p>
          <a:p>
            <a:endParaRPr lang="en-US" sz="2000"/>
          </a:p>
          <a:p>
            <a:r>
              <a:rPr lang="en-US" sz="2000"/>
              <a:t> </a:t>
            </a:r>
          </a:p>
        </p:txBody>
      </p:sp>
      <p:sp>
        <p:nvSpPr>
          <p:cNvPr id="1032" name="Rectangle 59"/>
          <p:cNvSpPr txBox="1">
            <a:spLocks noChangeArrowheads="1"/>
          </p:cNvSpPr>
          <p:nvPr/>
        </p:nvSpPr>
        <p:spPr bwMode="auto">
          <a:xfrm>
            <a:off x="0" y="228600"/>
            <a:ext cx="9155113" cy="954088"/>
          </a:xfrm>
          <a:prstGeom prst="rect">
            <a:avLst/>
          </a:prstGeom>
          <a:solidFill>
            <a:srgbClr val="B93B7D"/>
          </a:solidFill>
          <a:ln w="9525">
            <a:noFill/>
            <a:miter lim="800000"/>
            <a:headEnd/>
            <a:tailEnd/>
          </a:ln>
        </p:spPr>
        <p:txBody>
          <a:bodyPr anchor="ctr">
            <a:spAutoFit/>
          </a:bodyPr>
          <a:lstStyle/>
          <a:p>
            <a:r>
              <a:rPr lang="en-US" sz="2800">
                <a:solidFill>
                  <a:schemeClr val="bg1"/>
                </a:solidFill>
              </a:rPr>
              <a:t>4. Strengthening Partnerships with Parents and the Community.</a:t>
            </a:r>
          </a:p>
        </p:txBody>
      </p:sp>
      <p:sp>
        <p:nvSpPr>
          <p:cNvPr id="13" name="Rectangle 5"/>
          <p:cNvSpPr txBox="1">
            <a:spLocks noChangeArrowheads="1"/>
          </p:cNvSpPr>
          <p:nvPr/>
        </p:nvSpPr>
        <p:spPr bwMode="auto">
          <a:xfrm>
            <a:off x="152400" y="1295400"/>
            <a:ext cx="8763000" cy="295275"/>
          </a:xfrm>
          <a:prstGeom prst="rect">
            <a:avLst/>
          </a:prstGeom>
          <a:noFill/>
          <a:ln w="9525">
            <a:noFill/>
            <a:miter lim="800000"/>
            <a:headEnd/>
            <a:tailEnd/>
          </a:ln>
        </p:spPr>
        <p:txBody>
          <a:bodyPr lIns="0" tIns="0" rIns="0" bIns="0">
            <a:spAutoFit/>
          </a:bodyPr>
          <a:lstStyle/>
          <a:p>
            <a:pPr>
              <a:lnSpc>
                <a:spcPct val="80000"/>
              </a:lnSpc>
              <a:defRPr/>
            </a:pPr>
            <a:r>
              <a:rPr lang="en-GB" altLang="zh-CN" kern="0" dirty="0">
                <a:solidFill>
                  <a:srgbClr val="FF0000"/>
                </a:solidFill>
                <a:latin typeface="+mn-lt"/>
                <a:ea typeface="SimSun" pitchFamily="2" charset="-122"/>
              </a:rPr>
              <a:t>Parents and the Community play a critical role in education</a:t>
            </a:r>
          </a:p>
        </p:txBody>
      </p:sp>
      <p:graphicFrame>
        <p:nvGraphicFramePr>
          <p:cNvPr id="1026" name="Object 13"/>
          <p:cNvGraphicFramePr>
            <a:graphicFrameLocks noChangeAspect="1"/>
          </p:cNvGraphicFramePr>
          <p:nvPr/>
        </p:nvGraphicFramePr>
        <p:xfrm>
          <a:off x="914400" y="4306888"/>
          <a:ext cx="2286000" cy="1509712"/>
        </p:xfrm>
        <a:graphic>
          <a:graphicData uri="http://schemas.openxmlformats.org/presentationml/2006/ole">
            <mc:AlternateContent xmlns:mc="http://schemas.openxmlformats.org/markup-compatibility/2006">
              <mc:Choice xmlns:v="urn:schemas-microsoft-com:vml" Requires="v">
                <p:oleObj spid="_x0000_s1029" name="Bitmap Image" r:id="rId5" imgW="7552381" imgH="4990476" progId="PBrush">
                  <p:embed/>
                </p:oleObj>
              </mc:Choice>
              <mc:Fallback>
                <p:oleObj name="Bitmap Image" r:id="rId5" imgW="7552381" imgH="4990476" progId="PBrush">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306888"/>
                        <a:ext cx="2286000"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4" name="Picture 2" descr="MOE parent engagement seminar on 30 May 2012"/>
          <p:cNvPicPr>
            <a:picLocks noChangeAspect="1" noChangeArrowheads="1"/>
          </p:cNvPicPr>
          <p:nvPr/>
        </p:nvPicPr>
        <p:blipFill>
          <a:blip r:embed="rId7" cstate="print">
            <a:lum contrast="20000"/>
          </a:blip>
          <a:srcRect/>
          <a:stretch>
            <a:fillRect/>
          </a:stretch>
        </p:blipFill>
        <p:spPr bwMode="auto">
          <a:xfrm>
            <a:off x="914400" y="1676400"/>
            <a:ext cx="22098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p>
            <a:fld id="{EE05711A-2987-42CA-8524-83FA245D8A54}" type="slidenum">
              <a:rPr lang="en-US"/>
              <a:pPr/>
              <a:t>19</a:t>
            </a:fld>
            <a:endParaRPr lang="en-US"/>
          </a:p>
        </p:txBody>
      </p:sp>
      <p:sp>
        <p:nvSpPr>
          <p:cNvPr id="104451"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50000"/>
              </a:spcBef>
            </a:pPr>
            <a:fld id="{2F2033AD-363C-45A0-9974-3EFF89B7F99F}" type="slidenum">
              <a:rPr lang="en-US" sz="1400" b="0">
                <a:solidFill>
                  <a:srgbClr val="000000"/>
                </a:solidFill>
              </a:rPr>
              <a:pPr algn="r">
                <a:spcBef>
                  <a:spcPct val="50000"/>
                </a:spcBef>
              </a:pPr>
              <a:t>19</a:t>
            </a:fld>
            <a:endParaRPr lang="en-US" sz="1400" b="0" dirty="0">
              <a:solidFill>
                <a:srgbClr val="000000"/>
              </a:solidFill>
            </a:endParaRPr>
          </a:p>
        </p:txBody>
      </p:sp>
      <p:sp>
        <p:nvSpPr>
          <p:cNvPr id="11" name="TextBox 9"/>
          <p:cNvSpPr txBox="1">
            <a:spLocks noChangeArrowheads="1"/>
          </p:cNvSpPr>
          <p:nvPr/>
        </p:nvSpPr>
        <p:spPr bwMode="auto">
          <a:xfrm>
            <a:off x="1447800" y="2438400"/>
            <a:ext cx="7010400" cy="830997"/>
          </a:xfrm>
          <a:prstGeom prst="rect">
            <a:avLst/>
          </a:prstGeom>
          <a:noFill/>
          <a:ln w="9525">
            <a:noFill/>
            <a:miter lim="800000"/>
            <a:headEnd/>
            <a:tailEnd/>
          </a:ln>
        </p:spPr>
        <p:txBody>
          <a:bodyPr wrap="square">
            <a:spAutoFit/>
          </a:bodyPr>
          <a:lstStyle/>
          <a:p>
            <a:pPr marL="628650" lvl="2" indent="-628650">
              <a:spcBef>
                <a:spcPct val="50000"/>
              </a:spcBef>
              <a:buFont typeface="Arial" pitchFamily="34" charset="0"/>
              <a:buChar char="•"/>
            </a:pPr>
            <a:r>
              <a:rPr lang="en-GB" altLang="zh-CN" dirty="0">
                <a:solidFill>
                  <a:schemeClr val="bg1">
                    <a:lumMod val="65000"/>
                  </a:schemeClr>
                </a:solidFill>
                <a:ea typeface="SimSun" pitchFamily="2" charset="-122"/>
              </a:rPr>
              <a:t>Delivering a Student-Centric, Values-Driven Education</a:t>
            </a:r>
          </a:p>
        </p:txBody>
      </p:sp>
      <p:sp>
        <p:nvSpPr>
          <p:cNvPr id="12" name="TextBox 9"/>
          <p:cNvSpPr txBox="1">
            <a:spLocks noChangeArrowheads="1"/>
          </p:cNvSpPr>
          <p:nvPr/>
        </p:nvSpPr>
        <p:spPr bwMode="auto">
          <a:xfrm>
            <a:off x="533400" y="1066800"/>
            <a:ext cx="7905750" cy="1200329"/>
          </a:xfrm>
          <a:prstGeom prst="rect">
            <a:avLst/>
          </a:prstGeom>
          <a:solidFill>
            <a:srgbClr val="FF0000"/>
          </a:solidFill>
          <a:ln w="9525">
            <a:noFill/>
            <a:miter lim="800000"/>
            <a:headEnd/>
            <a:tailEnd/>
          </a:ln>
        </p:spPr>
        <p:txBody>
          <a:bodyPr>
            <a:spAutoFit/>
          </a:bodyPr>
          <a:lstStyle/>
          <a:p>
            <a:pPr marL="723900" indent="-723900">
              <a:spcBef>
                <a:spcPct val="50000"/>
              </a:spcBef>
            </a:pPr>
            <a:r>
              <a:rPr lang="en-GB" altLang="zh-CN" sz="3600" dirty="0" smtClean="0">
                <a:solidFill>
                  <a:schemeClr val="bg1"/>
                </a:solidFill>
                <a:ea typeface="SimSun" pitchFamily="2" charset="-122"/>
              </a:rPr>
              <a:t>(2) Current </a:t>
            </a:r>
            <a:r>
              <a:rPr lang="en-GB" altLang="zh-CN" sz="3600" dirty="0">
                <a:solidFill>
                  <a:schemeClr val="bg1"/>
                </a:solidFill>
                <a:ea typeface="SimSun" pitchFamily="2" charset="-122"/>
              </a:rPr>
              <a:t>Trends in Singapore’s Education Landscape</a:t>
            </a:r>
            <a:endParaRPr lang="zh-CN" altLang="en-US" sz="3600" dirty="0">
              <a:solidFill>
                <a:schemeClr val="bg1"/>
              </a:solidFill>
              <a:ea typeface="SimSun" pitchFamily="2" charset="-122"/>
            </a:endParaRPr>
          </a:p>
        </p:txBody>
      </p:sp>
      <p:sp>
        <p:nvSpPr>
          <p:cNvPr id="13" name="TextBox 9"/>
          <p:cNvSpPr txBox="1">
            <a:spLocks noChangeArrowheads="1"/>
          </p:cNvSpPr>
          <p:nvPr/>
        </p:nvSpPr>
        <p:spPr bwMode="auto">
          <a:xfrm>
            <a:off x="1447800" y="3352800"/>
            <a:ext cx="7010400" cy="523220"/>
          </a:xfrm>
          <a:prstGeom prst="rect">
            <a:avLst/>
          </a:prstGeom>
          <a:solidFill>
            <a:srgbClr val="FF0000"/>
          </a:solidFill>
          <a:ln w="9525">
            <a:noFill/>
            <a:miter lim="800000"/>
            <a:headEnd/>
            <a:tailEnd/>
          </a:ln>
        </p:spPr>
        <p:txBody>
          <a:bodyPr wrap="square">
            <a:spAutoFit/>
          </a:bodyPr>
          <a:lstStyle/>
          <a:p>
            <a:pPr marL="628650" lvl="2" indent="-628650">
              <a:spcBef>
                <a:spcPct val="50000"/>
              </a:spcBef>
              <a:buFont typeface="Arial" pitchFamily="34" charset="0"/>
              <a:buChar char="•"/>
            </a:pPr>
            <a:r>
              <a:rPr lang="en-SG" altLang="zh-CN" sz="2800" dirty="0">
                <a:solidFill>
                  <a:schemeClr val="bg1"/>
                </a:solidFill>
                <a:ea typeface="SimSun" pitchFamily="2" charset="-122"/>
              </a:rPr>
              <a:t>Nurturing a Quality Teaching Force</a:t>
            </a:r>
            <a:endParaRPr lang="en-GB" altLang="zh-CN" sz="2800" dirty="0">
              <a:solidFill>
                <a:schemeClr val="bg1"/>
              </a:solidFill>
              <a:ea typeface="SimSun"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228600" y="1001655"/>
            <a:ext cx="8686800" cy="5475345"/>
          </a:xfrm>
        </p:spPr>
        <p:txBody>
          <a:bodyPr/>
          <a:lstStyle/>
          <a:p>
            <a:pPr marL="457200" indent="-457200" eaLnBrk="1" hangingPunct="1"/>
            <a:r>
              <a:rPr lang="en-US" dirty="0" smtClean="0"/>
              <a:t>FY12 Budget: S$10.6 billion ≈ 3% of GDP</a:t>
            </a:r>
          </a:p>
          <a:p>
            <a:pPr marL="457200" indent="-457200" eaLnBrk="1" hangingPunct="1"/>
            <a:r>
              <a:rPr lang="en-US" dirty="0" smtClean="0"/>
              <a:t>Schools:</a:t>
            </a:r>
          </a:p>
          <a:p>
            <a:pPr marL="857250" lvl="1" indent="-457200" eaLnBrk="1" hangingPunct="1"/>
            <a:r>
              <a:rPr lang="en-US" sz="2300" dirty="0" smtClean="0">
                <a:solidFill>
                  <a:srgbClr val="002060"/>
                </a:solidFill>
              </a:rPr>
              <a:t>356 schools</a:t>
            </a:r>
          </a:p>
          <a:p>
            <a:pPr marL="857250" lvl="1" indent="-457200" eaLnBrk="1" hangingPunct="1"/>
            <a:r>
              <a:rPr lang="en-US" sz="2300" dirty="0" smtClean="0">
                <a:solidFill>
                  <a:srgbClr val="002060"/>
                </a:solidFill>
              </a:rPr>
              <a:t>510,000 students, 33,000 teachers, 7,400 education partners (which include allied educators; executive and administrative staff)</a:t>
            </a:r>
          </a:p>
          <a:p>
            <a:pPr marL="457200" indent="-457200" eaLnBrk="1" hangingPunct="1"/>
            <a:r>
              <a:rPr lang="en-SG" dirty="0" smtClean="0"/>
              <a:t>Tertiary Education Institutions: </a:t>
            </a:r>
          </a:p>
          <a:p>
            <a:pPr marL="857250" lvl="1" indent="-457200" eaLnBrk="1" hangingPunct="1"/>
            <a:r>
              <a:rPr lang="en-SG" sz="2300" dirty="0" smtClean="0">
                <a:solidFill>
                  <a:srgbClr val="002060"/>
                </a:solidFill>
              </a:rPr>
              <a:t>4 Autonomous Universities (AU), Singapore Institute of Technology (SIT), </a:t>
            </a:r>
            <a:r>
              <a:rPr lang="en-SG" sz="2300" dirty="0" err="1" smtClean="0">
                <a:solidFill>
                  <a:srgbClr val="002060"/>
                </a:solidFill>
              </a:rPr>
              <a:t>UniSIM</a:t>
            </a:r>
            <a:r>
              <a:rPr lang="en-SG" sz="2300" dirty="0" smtClean="0">
                <a:solidFill>
                  <a:srgbClr val="002060"/>
                </a:solidFill>
              </a:rPr>
              <a:t>, 5 Polytechnics, 3 Colleges of Institute of Technical Education (ITE)</a:t>
            </a:r>
          </a:p>
          <a:p>
            <a:pPr marL="857250" lvl="1" indent="-457200" eaLnBrk="1" hangingPunct="1"/>
            <a:r>
              <a:rPr lang="en-SG" sz="2300" dirty="0" smtClean="0">
                <a:solidFill>
                  <a:srgbClr val="002060"/>
                </a:solidFill>
              </a:rPr>
              <a:t>161,000 students, 11,000 teaching and 13,500 non-teaching staff</a:t>
            </a:r>
          </a:p>
          <a:p>
            <a:pPr marL="457200" indent="-457200" eaLnBrk="1" hangingPunct="1"/>
            <a:endParaRPr lang="en-US" sz="2800" dirty="0" smtClean="0"/>
          </a:p>
        </p:txBody>
      </p:sp>
      <p:sp>
        <p:nvSpPr>
          <p:cNvPr id="4" name="Rectangle 2"/>
          <p:cNvSpPr>
            <a:spLocks noChangeArrowheads="1"/>
          </p:cNvSpPr>
          <p:nvPr/>
        </p:nvSpPr>
        <p:spPr bwMode="auto">
          <a:xfrm>
            <a:off x="0" y="0"/>
            <a:ext cx="9155113" cy="757238"/>
          </a:xfrm>
          <a:prstGeom prst="rect">
            <a:avLst/>
          </a:prstGeom>
          <a:solidFill>
            <a:srgbClr val="003366"/>
          </a:solidFill>
          <a:ln w="9525">
            <a:noFill/>
            <a:miter lim="800000"/>
            <a:headEnd/>
            <a:tailEnd/>
          </a:ln>
        </p:spPr>
        <p:txBody>
          <a:bodyPr rIns="274320" anchor="ctr"/>
          <a:lstStyle/>
          <a:p>
            <a:pPr algn="r"/>
            <a:r>
              <a:rPr lang="en-US" sz="3200" dirty="0">
                <a:solidFill>
                  <a:schemeClr val="bg1"/>
                </a:solidFill>
              </a:rPr>
              <a:t>Key Facts and Figures</a:t>
            </a:r>
          </a:p>
        </p:txBody>
      </p:sp>
      <p:sp>
        <p:nvSpPr>
          <p:cNvPr id="5" name="Slide Number Placeholder 1"/>
          <p:cNvSpPr>
            <a:spLocks noGrp="1"/>
          </p:cNvSpPr>
          <p:nvPr>
            <p:ph type="sldNum" sz="quarter" idx="11"/>
          </p:nvPr>
        </p:nvSpPr>
        <p:spPr>
          <a:xfrm>
            <a:off x="7848600" y="6245225"/>
            <a:ext cx="838200" cy="476250"/>
          </a:xfrm>
          <a:noFill/>
          <a:ln>
            <a:noFill/>
          </a:ln>
        </p:spPr>
        <p:txBody>
          <a:bodyPr/>
          <a:lstStyle/>
          <a:p>
            <a:pPr>
              <a:defRPr/>
            </a:pPr>
            <a:fld id="{B129F429-DACE-41C7-B306-82367DCFDCCB}" type="slidenum">
              <a:rPr lang="en-US" smtClean="0">
                <a:solidFill>
                  <a:schemeClr val="tx1"/>
                </a:solidFill>
              </a:rPr>
              <a:pPr>
                <a:defRPr/>
              </a:pPr>
              <a:t>2</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1582305"/>
            <a:ext cx="9144000" cy="4339650"/>
          </a:xfrm>
          <a:solidFill>
            <a:schemeClr val="bg1"/>
          </a:solidFill>
        </p:spPr>
        <p:txBody>
          <a:bodyPr/>
          <a:lstStyle/>
          <a:p>
            <a:pPr indent="-225425" eaLnBrk="1" hangingPunct="1">
              <a:lnSpc>
                <a:spcPct val="120000"/>
              </a:lnSpc>
              <a:buFontTx/>
              <a:buNone/>
            </a:pPr>
            <a:r>
              <a:rPr lang="en-US" sz="2800" b="1" dirty="0" smtClean="0"/>
              <a:t>Teaching is an Attractive Job</a:t>
            </a:r>
          </a:p>
          <a:p>
            <a:pPr indent="-225425" eaLnBrk="1" hangingPunct="1">
              <a:spcBef>
                <a:spcPts val="0"/>
              </a:spcBef>
              <a:buFontTx/>
              <a:buNone/>
            </a:pPr>
            <a:endParaRPr lang="en-US" sz="2400" b="1" dirty="0" smtClean="0"/>
          </a:p>
          <a:p>
            <a:pPr lvl="1" eaLnBrk="1" hangingPunct="1">
              <a:lnSpc>
                <a:spcPct val="120000"/>
              </a:lnSpc>
              <a:buFont typeface="Arial" pitchFamily="34" charset="0"/>
              <a:buChar char="•"/>
            </a:pPr>
            <a:r>
              <a:rPr lang="en-GB" dirty="0" smtClean="0"/>
              <a:t>Competitive Salaries</a:t>
            </a:r>
          </a:p>
          <a:p>
            <a:pPr lvl="1" eaLnBrk="1" hangingPunct="1">
              <a:lnSpc>
                <a:spcPct val="120000"/>
              </a:lnSpc>
              <a:buFont typeface="Arial" pitchFamily="34" charset="0"/>
              <a:buChar char="•"/>
            </a:pPr>
            <a:r>
              <a:rPr lang="en-GB" dirty="0" smtClean="0"/>
              <a:t>Holistic Development</a:t>
            </a:r>
          </a:p>
          <a:p>
            <a:pPr lvl="2" eaLnBrk="1" hangingPunct="1">
              <a:lnSpc>
                <a:spcPct val="120000"/>
              </a:lnSpc>
              <a:buFont typeface="Courier New" pitchFamily="49" charset="0"/>
              <a:buChar char="o"/>
            </a:pPr>
            <a:r>
              <a:rPr lang="en-GB" sz="2000" dirty="0" smtClean="0"/>
              <a:t>TEACH framework</a:t>
            </a:r>
          </a:p>
          <a:p>
            <a:pPr lvl="1" eaLnBrk="1" hangingPunct="1">
              <a:lnSpc>
                <a:spcPct val="120000"/>
              </a:lnSpc>
              <a:buFont typeface="Arial" pitchFamily="34" charset="0"/>
              <a:buChar char="•"/>
            </a:pPr>
            <a:r>
              <a:rPr lang="en-GB" dirty="0" smtClean="0"/>
              <a:t>Good career prospects</a:t>
            </a:r>
          </a:p>
          <a:p>
            <a:pPr lvl="2" eaLnBrk="1" hangingPunct="1">
              <a:lnSpc>
                <a:spcPct val="120000"/>
              </a:lnSpc>
              <a:buFont typeface="Courier New" pitchFamily="49" charset="0"/>
              <a:buChar char="o"/>
            </a:pPr>
            <a:r>
              <a:rPr lang="en-US" sz="2000" dirty="0" smtClean="0">
                <a:solidFill>
                  <a:srgbClr val="000000"/>
                </a:solidFill>
              </a:rPr>
              <a:t>More career progression opportunities</a:t>
            </a:r>
          </a:p>
          <a:p>
            <a:pPr lvl="2" eaLnBrk="1" hangingPunct="1">
              <a:lnSpc>
                <a:spcPct val="120000"/>
              </a:lnSpc>
              <a:buFont typeface="Courier New" pitchFamily="49" charset="0"/>
              <a:buChar char="o"/>
            </a:pPr>
            <a:r>
              <a:rPr lang="en-US" sz="2000" dirty="0" smtClean="0">
                <a:solidFill>
                  <a:srgbClr val="000000"/>
                </a:solidFill>
              </a:rPr>
              <a:t>Increased leadership and professional development opportunities</a:t>
            </a:r>
            <a:endParaRPr lang="en-GB" sz="2000" dirty="0" smtClean="0"/>
          </a:p>
          <a:p>
            <a:pPr indent="-225425" eaLnBrk="1" hangingPunct="1">
              <a:lnSpc>
                <a:spcPct val="120000"/>
              </a:lnSpc>
              <a:buFont typeface="Arial" pitchFamily="34" charset="0"/>
              <a:buChar char="•"/>
            </a:pPr>
            <a:endParaRPr lang="en-US" sz="2400" b="1" dirty="0" smtClean="0"/>
          </a:p>
        </p:txBody>
      </p:sp>
      <p:sp>
        <p:nvSpPr>
          <p:cNvPr id="105475" name="Rectangle 3"/>
          <p:cNvSpPr>
            <a:spLocks noGrp="1" noChangeArrowheads="1"/>
          </p:cNvSpPr>
          <p:nvPr>
            <p:ph type="title"/>
          </p:nvPr>
        </p:nvSpPr>
        <p:spPr>
          <a:xfrm>
            <a:off x="0" y="0"/>
            <a:ext cx="9155113" cy="1169988"/>
          </a:xfrm>
          <a:solidFill>
            <a:srgbClr val="00B050"/>
          </a:solidFill>
        </p:spPr>
        <p:txBody>
          <a:bodyPr/>
          <a:lstStyle/>
          <a:p>
            <a:pPr marL="95250" eaLnBrk="1" hangingPunct="1">
              <a:tabLst>
                <a:tab pos="8610600" algn="l"/>
              </a:tabLst>
            </a:pPr>
            <a:r>
              <a:rPr lang="en-GB" dirty="0" smtClean="0">
                <a:solidFill>
                  <a:schemeClr val="bg1"/>
                </a:solidFill>
              </a:rPr>
              <a:t>In Nurturing a Quality Teaching Force, We Continue to Ensure that Teaching is an Attractive Job… </a:t>
            </a:r>
            <a:endParaRPr lang="en-US" dirty="0" smtClean="0">
              <a:solidFill>
                <a:schemeClr val="bg1"/>
              </a:solidFill>
            </a:endParaRPr>
          </a:p>
        </p:txBody>
      </p:sp>
      <p:sp>
        <p:nvSpPr>
          <p:cNvPr id="105476" name="Slide Number Placeholder 4"/>
          <p:cNvSpPr txBox="1">
            <a:spLocks/>
          </p:cNvSpPr>
          <p:nvPr/>
        </p:nvSpPr>
        <p:spPr bwMode="auto">
          <a:xfrm>
            <a:off x="6553200" y="6245225"/>
            <a:ext cx="2133600" cy="476250"/>
          </a:xfrm>
          <a:prstGeom prst="rect">
            <a:avLst/>
          </a:prstGeom>
          <a:noFill/>
          <a:ln w="9525">
            <a:noFill/>
            <a:miter lim="800000"/>
            <a:headEnd/>
            <a:tailEnd/>
          </a:ln>
        </p:spPr>
        <p:txBody>
          <a:bodyPr/>
          <a:lstStyle/>
          <a:p>
            <a:pPr algn="r">
              <a:spcBef>
                <a:spcPct val="50000"/>
              </a:spcBef>
            </a:pPr>
            <a:fld id="{80C0291A-DE1B-43A4-97BC-3A0D3778959C}" type="slidenum">
              <a:rPr lang="en-US" sz="1400"/>
              <a:pPr algn="r">
                <a:spcBef>
                  <a:spcPct val="50000"/>
                </a:spcBef>
              </a:pPr>
              <a:t>20</a:t>
            </a:fld>
            <a:endParaRPr lang="en-US" sz="1400"/>
          </a:p>
        </p:txBody>
      </p:sp>
      <p:sp>
        <p:nvSpPr>
          <p:cNvPr id="5" name="Slide Number Placeholder 4"/>
          <p:cNvSpPr>
            <a:spLocks noGrp="1"/>
          </p:cNvSpPr>
          <p:nvPr>
            <p:ph type="sldNum" sz="quarter" idx="11"/>
          </p:nvPr>
        </p:nvSpPr>
        <p:spPr/>
        <p:txBody>
          <a:bodyPr/>
          <a:lstStyle/>
          <a:p>
            <a:pPr>
              <a:defRPr/>
            </a:pPr>
            <a:fld id="{641EDF9F-2739-442A-83B4-A459C1B694AE}"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228600" y="1143000"/>
            <a:ext cx="8610600" cy="3243965"/>
          </a:xfrm>
          <a:solidFill>
            <a:schemeClr val="bg1"/>
          </a:solidFill>
        </p:spPr>
        <p:txBody>
          <a:bodyPr/>
          <a:lstStyle/>
          <a:p>
            <a:pPr indent="-225425" eaLnBrk="1" hangingPunct="1">
              <a:lnSpc>
                <a:spcPct val="120000"/>
              </a:lnSpc>
              <a:buFontTx/>
              <a:buNone/>
            </a:pPr>
            <a:r>
              <a:rPr lang="en-US" b="1" dirty="0" smtClean="0"/>
              <a:t>Selecting from the Best</a:t>
            </a:r>
          </a:p>
          <a:p>
            <a:pPr lvl="1" eaLnBrk="1" hangingPunct="1">
              <a:lnSpc>
                <a:spcPct val="120000"/>
              </a:lnSpc>
            </a:pPr>
            <a:r>
              <a:rPr lang="en-GB" dirty="0" smtClean="0"/>
              <a:t>Selecting from top 30% of each cohort </a:t>
            </a:r>
          </a:p>
          <a:p>
            <a:pPr indent="-225425" eaLnBrk="1" hangingPunct="1">
              <a:lnSpc>
                <a:spcPct val="120000"/>
              </a:lnSpc>
              <a:buFontTx/>
              <a:buNone/>
            </a:pPr>
            <a:endParaRPr lang="en-US" b="1" dirty="0" smtClean="0"/>
          </a:p>
          <a:p>
            <a:pPr indent="-225425" eaLnBrk="1" hangingPunct="1">
              <a:lnSpc>
                <a:spcPct val="120000"/>
              </a:lnSpc>
              <a:buFontTx/>
              <a:buNone/>
            </a:pPr>
            <a:r>
              <a:rPr lang="en-US" b="1" dirty="0" smtClean="0"/>
              <a:t>Leading to Lower Pupil-Teacher Ratios</a:t>
            </a:r>
          </a:p>
          <a:p>
            <a:pPr lvl="1" eaLnBrk="1" hangingPunct="1">
              <a:lnSpc>
                <a:spcPct val="120000"/>
              </a:lnSpc>
            </a:pPr>
            <a:r>
              <a:rPr lang="en-GB" dirty="0" smtClean="0"/>
              <a:t>From 30,000 teaching staff in 2010, to 33,000 by 2015</a:t>
            </a:r>
          </a:p>
          <a:p>
            <a:pPr lvl="1" eaLnBrk="1" hangingPunct="1">
              <a:lnSpc>
                <a:spcPct val="120000"/>
              </a:lnSpc>
              <a:buFontTx/>
              <a:buNone/>
            </a:pPr>
            <a:endParaRPr lang="en-GB" dirty="0" smtClean="0"/>
          </a:p>
        </p:txBody>
      </p:sp>
      <p:sp>
        <p:nvSpPr>
          <p:cNvPr id="107523" name="Slide Number Placeholder 4"/>
          <p:cNvSpPr txBox="1">
            <a:spLocks/>
          </p:cNvSpPr>
          <p:nvPr/>
        </p:nvSpPr>
        <p:spPr bwMode="auto">
          <a:xfrm>
            <a:off x="6553200" y="6245225"/>
            <a:ext cx="2133600" cy="476250"/>
          </a:xfrm>
          <a:prstGeom prst="rect">
            <a:avLst/>
          </a:prstGeom>
          <a:noFill/>
          <a:ln w="9525">
            <a:noFill/>
            <a:miter lim="800000"/>
            <a:headEnd/>
            <a:tailEnd/>
          </a:ln>
        </p:spPr>
        <p:txBody>
          <a:bodyPr/>
          <a:lstStyle/>
          <a:p>
            <a:pPr algn="r">
              <a:spcBef>
                <a:spcPct val="50000"/>
              </a:spcBef>
            </a:pPr>
            <a:fld id="{CAC5CF0F-2228-4D22-9CFD-C42505D4E6FB}" type="slidenum">
              <a:rPr lang="en-US" sz="1400"/>
              <a:pPr algn="r">
                <a:spcBef>
                  <a:spcPct val="50000"/>
                </a:spcBef>
              </a:pPr>
              <a:t>21</a:t>
            </a:fld>
            <a:endParaRPr lang="en-US" sz="1400"/>
          </a:p>
        </p:txBody>
      </p:sp>
      <p:graphicFrame>
        <p:nvGraphicFramePr>
          <p:cNvPr id="145441" name="Group 33"/>
          <p:cNvGraphicFramePr>
            <a:graphicFrameLocks noGrp="1"/>
          </p:cNvGraphicFramePr>
          <p:nvPr/>
        </p:nvGraphicFramePr>
        <p:xfrm>
          <a:off x="1143000" y="3962400"/>
          <a:ext cx="6858000" cy="1600201"/>
        </p:xfrm>
        <a:graphic>
          <a:graphicData uri="http://schemas.openxmlformats.org/drawingml/2006/table">
            <a:tbl>
              <a:tblPr/>
              <a:tblGrid>
                <a:gridCol w="2819400"/>
                <a:gridCol w="2057400"/>
                <a:gridCol w="1981200"/>
              </a:tblGrid>
              <a:tr h="523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663300"/>
                          </a:solidFill>
                          <a:effectLst/>
                          <a:latin typeface="Arial" pitchFamily="34" charset="0"/>
                          <a:ea typeface="Osaka"/>
                          <a:cs typeface="Osaka"/>
                        </a:rPr>
                        <a:t>PTRs in Schools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663300"/>
                          </a:solidFill>
                          <a:effectLst/>
                          <a:latin typeface="Arial" pitchFamily="34" charset="0"/>
                          <a:ea typeface="Osaka"/>
                          <a:cs typeface="Osaka"/>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663300"/>
                          </a:solidFill>
                          <a:effectLst/>
                          <a:latin typeface="Arial" pitchFamily="34" charset="0"/>
                          <a:ea typeface="Osaka"/>
                          <a:cs typeface="Osaka"/>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663300"/>
                          </a:solidFill>
                          <a:effectLst/>
                          <a:latin typeface="Arial" pitchFamily="34" charset="0"/>
                          <a:ea typeface="Osaka"/>
                          <a:cs typeface="Osaka"/>
                        </a:rPr>
                        <a:t>Primary Schools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pitchFamily="34" charset="0"/>
                          <a:ea typeface="Osaka"/>
                          <a:cs typeface="Osaka"/>
                        </a:rPr>
                        <a:t>25.1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663300"/>
                          </a:solidFill>
                          <a:effectLst/>
                          <a:latin typeface="Arial" pitchFamily="34" charset="0"/>
                          <a:ea typeface="Osaka"/>
                          <a:cs typeface="Osaka"/>
                        </a:rPr>
                        <a:t>18.6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pitchFamily="34" charset="0"/>
                          <a:ea typeface="Osaka"/>
                          <a:cs typeface="Osaka"/>
                        </a:rPr>
                        <a:t>Secondary Schools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pitchFamily="34" charset="0"/>
                          <a:ea typeface="Osaka"/>
                          <a:cs typeface="Osaka"/>
                        </a:rPr>
                        <a:t>19.2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663300"/>
                          </a:solidFill>
                          <a:effectLst/>
                          <a:latin typeface="Arial" pitchFamily="34" charset="0"/>
                          <a:ea typeface="Osaka"/>
                          <a:cs typeface="Osaka"/>
                        </a:rPr>
                        <a:t>14.8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542" name="Rectangle 3"/>
          <p:cNvSpPr>
            <a:spLocks noGrp="1" noChangeArrowheads="1"/>
          </p:cNvSpPr>
          <p:nvPr>
            <p:ph type="title"/>
          </p:nvPr>
        </p:nvSpPr>
        <p:spPr>
          <a:xfrm>
            <a:off x="0" y="1"/>
            <a:ext cx="9155113" cy="742950"/>
          </a:xfrm>
          <a:solidFill>
            <a:srgbClr val="00B050"/>
          </a:solidFill>
        </p:spPr>
        <p:txBody>
          <a:bodyPr/>
          <a:lstStyle/>
          <a:p>
            <a:pPr eaLnBrk="1" hangingPunct="1"/>
            <a:r>
              <a:rPr lang="en-US" dirty="0" smtClean="0">
                <a:solidFill>
                  <a:schemeClr val="bg1"/>
                </a:solidFill>
              </a:rPr>
              <a:t>… which Allows Us to Recruit Good People</a:t>
            </a:r>
          </a:p>
        </p:txBody>
      </p:sp>
      <p:sp>
        <p:nvSpPr>
          <p:cNvPr id="6" name="Slide Number Placeholder 5"/>
          <p:cNvSpPr>
            <a:spLocks noGrp="1"/>
          </p:cNvSpPr>
          <p:nvPr>
            <p:ph type="sldNum" sz="quarter" idx="11"/>
          </p:nvPr>
        </p:nvSpPr>
        <p:spPr/>
        <p:txBody>
          <a:bodyPr/>
          <a:lstStyle/>
          <a:p>
            <a:pPr>
              <a:defRPr/>
            </a:pPr>
            <a:fld id="{641EDF9F-2739-442A-83B4-A459C1B694AE}"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1"/>
          </p:nvPr>
        </p:nvSpPr>
        <p:spPr>
          <a:noFill/>
        </p:spPr>
        <p:txBody>
          <a:bodyPr/>
          <a:lstStyle/>
          <a:p>
            <a:fld id="{FB37460F-C566-43A0-B5BE-716C31C7089B}" type="slidenum">
              <a:rPr lang="en-US"/>
              <a:pPr/>
              <a:t>22</a:t>
            </a:fld>
            <a:endParaRPr lang="en-US"/>
          </a:p>
        </p:txBody>
      </p:sp>
      <p:pic>
        <p:nvPicPr>
          <p:cNvPr id="317442" name="Picture 2" descr="http://t0.gstatic.com/images?q=tbn:ANd9GcRFVHhhdSspjCibzifSe56OrWbLEwEZiO2XgiHNYz7wSGsXryImSw&amp;t=1"/>
          <p:cNvPicPr>
            <a:picLocks noChangeAspect="1" noChangeArrowheads="1"/>
          </p:cNvPicPr>
          <p:nvPr/>
        </p:nvPicPr>
        <p:blipFill>
          <a:blip r:embed="rId3" cstate="print"/>
          <a:srcRect/>
          <a:stretch>
            <a:fillRect/>
          </a:stretch>
        </p:blipFill>
        <p:spPr bwMode="auto">
          <a:xfrm>
            <a:off x="5638800" y="1255643"/>
            <a:ext cx="3048000" cy="2020957"/>
          </a:xfrm>
          <a:prstGeom prst="rect">
            <a:avLst/>
          </a:prstGeom>
          <a:ln>
            <a:noFill/>
          </a:ln>
          <a:effectLst>
            <a:softEdge rad="112500"/>
          </a:effectLst>
        </p:spPr>
      </p:pic>
      <p:sp>
        <p:nvSpPr>
          <p:cNvPr id="108549" name="Rectangle 3"/>
          <p:cNvSpPr>
            <a:spLocks noGrp="1" noChangeArrowheads="1"/>
          </p:cNvSpPr>
          <p:nvPr>
            <p:ph type="title"/>
          </p:nvPr>
        </p:nvSpPr>
        <p:spPr>
          <a:xfrm>
            <a:off x="0" y="0"/>
            <a:ext cx="9155113" cy="633086"/>
          </a:xfrm>
          <a:solidFill>
            <a:srgbClr val="00B050"/>
          </a:solidFill>
        </p:spPr>
        <p:txBody>
          <a:bodyPr/>
          <a:lstStyle/>
          <a:p>
            <a:pPr marL="361950" eaLnBrk="1" hangingPunct="1"/>
            <a:r>
              <a:rPr lang="en-GB" dirty="0" smtClean="0">
                <a:solidFill>
                  <a:schemeClr val="bg1"/>
                </a:solidFill>
              </a:rPr>
              <a:t>… and Train Them Well.</a:t>
            </a:r>
            <a:endParaRPr lang="en-US" dirty="0" smtClean="0">
              <a:solidFill>
                <a:schemeClr val="bg1"/>
              </a:solidFill>
            </a:endParaRPr>
          </a:p>
        </p:txBody>
      </p:sp>
      <p:sp>
        <p:nvSpPr>
          <p:cNvPr id="108550" name="Rectangle 7"/>
          <p:cNvSpPr>
            <a:spLocks noChangeArrowheads="1"/>
          </p:cNvSpPr>
          <p:nvPr/>
        </p:nvSpPr>
        <p:spPr bwMode="auto">
          <a:xfrm>
            <a:off x="381000" y="1295400"/>
            <a:ext cx="4624984" cy="461665"/>
          </a:xfrm>
          <a:prstGeom prst="rect">
            <a:avLst/>
          </a:prstGeom>
          <a:noFill/>
          <a:ln w="9525">
            <a:noFill/>
            <a:miter lim="800000"/>
            <a:headEnd/>
            <a:tailEnd/>
          </a:ln>
        </p:spPr>
        <p:txBody>
          <a:bodyPr wrap="none">
            <a:spAutoFit/>
          </a:bodyPr>
          <a:lstStyle/>
          <a:p>
            <a:r>
              <a:rPr lang="en-GB" altLang="zh-CN" dirty="0" smtClean="0">
                <a:solidFill>
                  <a:srgbClr val="C00000"/>
                </a:solidFill>
                <a:ea typeface="SimSun" pitchFamily="2" charset="-122"/>
              </a:rPr>
              <a:t>National </a:t>
            </a:r>
            <a:r>
              <a:rPr lang="en-GB" altLang="zh-CN" dirty="0">
                <a:solidFill>
                  <a:srgbClr val="C00000"/>
                </a:solidFill>
                <a:ea typeface="SimSun" pitchFamily="2" charset="-122"/>
              </a:rPr>
              <a:t>Institute of Education</a:t>
            </a:r>
            <a:endParaRPr lang="en-GB" dirty="0">
              <a:solidFill>
                <a:srgbClr val="C00000"/>
              </a:solidFill>
            </a:endParaRPr>
          </a:p>
        </p:txBody>
      </p:sp>
      <p:sp>
        <p:nvSpPr>
          <p:cNvPr id="105479" name="Rectangle 8"/>
          <p:cNvSpPr>
            <a:spLocks noChangeArrowheads="1"/>
          </p:cNvSpPr>
          <p:nvPr/>
        </p:nvSpPr>
        <p:spPr bwMode="auto">
          <a:xfrm>
            <a:off x="457200" y="1879937"/>
            <a:ext cx="4343400" cy="1015663"/>
          </a:xfrm>
          <a:prstGeom prst="rect">
            <a:avLst/>
          </a:prstGeom>
          <a:noFill/>
          <a:ln w="9525">
            <a:noFill/>
            <a:miter lim="800000"/>
            <a:headEnd/>
            <a:tailEnd/>
          </a:ln>
        </p:spPr>
        <p:txBody>
          <a:bodyPr>
            <a:spAutoFit/>
          </a:bodyPr>
          <a:lstStyle/>
          <a:p>
            <a:r>
              <a:rPr lang="en-SG" sz="2000" dirty="0" smtClean="0"/>
              <a:t>All pre-service teachers will undergo the 1-year Postgraduate Diploma in Education programme.</a:t>
            </a:r>
            <a:endParaRPr lang="en-GB" sz="1600" dirty="0"/>
          </a:p>
        </p:txBody>
      </p:sp>
      <p:pic>
        <p:nvPicPr>
          <p:cNvPr id="8" name="Picture 5" descr="http://www.academyofsingaporeteachers.moe.gov.sg/ast/slot/u2597/images/site/logo.jpg">
            <a:hlinkClick r:id="rId4" tooltip="Academy Home"/>
          </p:cNvPr>
          <p:cNvPicPr>
            <a:picLocks noChangeAspect="1" noChangeArrowheads="1"/>
          </p:cNvPicPr>
          <p:nvPr/>
        </p:nvPicPr>
        <p:blipFill>
          <a:blip r:embed="rId5" cstate="print"/>
          <a:srcRect/>
          <a:stretch>
            <a:fillRect/>
          </a:stretch>
        </p:blipFill>
        <p:spPr bwMode="auto">
          <a:xfrm>
            <a:off x="5755732" y="3581400"/>
            <a:ext cx="2854868" cy="1600200"/>
          </a:xfrm>
          <a:prstGeom prst="rect">
            <a:avLst/>
          </a:prstGeom>
          <a:noFill/>
          <a:ln w="9525">
            <a:noFill/>
            <a:miter lim="800000"/>
            <a:headEnd/>
            <a:tailEnd/>
          </a:ln>
        </p:spPr>
      </p:pic>
      <p:sp>
        <p:nvSpPr>
          <p:cNvPr id="9" name="Rectangle 7"/>
          <p:cNvSpPr>
            <a:spLocks noChangeArrowheads="1"/>
          </p:cNvSpPr>
          <p:nvPr/>
        </p:nvSpPr>
        <p:spPr bwMode="auto">
          <a:xfrm>
            <a:off x="381000" y="3424535"/>
            <a:ext cx="4933979" cy="461665"/>
          </a:xfrm>
          <a:prstGeom prst="rect">
            <a:avLst/>
          </a:prstGeom>
          <a:noFill/>
          <a:ln w="9525">
            <a:noFill/>
            <a:miter lim="800000"/>
            <a:headEnd/>
            <a:tailEnd/>
          </a:ln>
        </p:spPr>
        <p:txBody>
          <a:bodyPr wrap="none">
            <a:spAutoFit/>
          </a:bodyPr>
          <a:lstStyle/>
          <a:p>
            <a:r>
              <a:rPr lang="en-GB" altLang="zh-CN" dirty="0" smtClean="0">
                <a:solidFill>
                  <a:srgbClr val="C00000"/>
                </a:solidFill>
                <a:ea typeface="SimSun" pitchFamily="2" charset="-122"/>
              </a:rPr>
              <a:t>Academy of Singapore Teachers</a:t>
            </a:r>
            <a:endParaRPr lang="en-GB" dirty="0">
              <a:solidFill>
                <a:srgbClr val="C00000"/>
              </a:solidFill>
            </a:endParaRPr>
          </a:p>
        </p:txBody>
      </p:sp>
      <p:sp>
        <p:nvSpPr>
          <p:cNvPr id="10" name="Rectangle 8"/>
          <p:cNvSpPr>
            <a:spLocks noChangeArrowheads="1"/>
          </p:cNvSpPr>
          <p:nvPr/>
        </p:nvSpPr>
        <p:spPr bwMode="auto">
          <a:xfrm>
            <a:off x="457200" y="4038600"/>
            <a:ext cx="4724400" cy="1698927"/>
          </a:xfrm>
          <a:prstGeom prst="rect">
            <a:avLst/>
          </a:prstGeom>
          <a:noFill/>
          <a:ln w="9525">
            <a:noFill/>
            <a:miter lim="800000"/>
            <a:headEnd/>
            <a:tailEnd/>
          </a:ln>
        </p:spPr>
        <p:txBody>
          <a:bodyPr wrap="square">
            <a:spAutoFit/>
          </a:bodyPr>
          <a:lstStyle/>
          <a:p>
            <a:pPr>
              <a:lnSpc>
                <a:spcPct val="90000"/>
              </a:lnSpc>
            </a:pPr>
            <a:r>
              <a:rPr lang="en-US" sz="2000" dirty="0" smtClean="0"/>
              <a:t>Catalyst for the professional development of teachers</a:t>
            </a:r>
          </a:p>
          <a:p>
            <a:pPr>
              <a:lnSpc>
                <a:spcPct val="90000"/>
              </a:lnSpc>
            </a:pPr>
            <a:endParaRPr lang="en-US" sz="2000" dirty="0" smtClean="0"/>
          </a:p>
          <a:p>
            <a:pPr>
              <a:lnSpc>
                <a:spcPct val="90000"/>
              </a:lnSpc>
            </a:pPr>
            <a:r>
              <a:rPr lang="en-US" sz="2000" dirty="0" smtClean="0"/>
              <a:t>Provides in-service training, and support for teacher-led initiatives.</a:t>
            </a:r>
            <a:r>
              <a:rPr lang="zh-CN" sz="1600" dirty="0"/>
              <a:t/>
            </a:r>
            <a:br>
              <a:rPr lang="zh-CN" sz="1600" dirty="0"/>
            </a:br>
            <a:endParaRPr lang="en-GB"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609600" y="1752600"/>
            <a:ext cx="7747000" cy="4949825"/>
          </a:xfrm>
          <a:noFill/>
        </p:spPr>
        <p:txBody>
          <a:bodyPr/>
          <a:lstStyle/>
          <a:p>
            <a:pPr eaLnBrk="1" hangingPunct="1">
              <a:buFontTx/>
              <a:buNone/>
            </a:pPr>
            <a:endParaRPr lang="en-GB" smtClean="0"/>
          </a:p>
          <a:p>
            <a:pPr eaLnBrk="1" hangingPunct="1">
              <a:buFontTx/>
              <a:buNone/>
            </a:pPr>
            <a:endParaRPr lang="en-GB" smtClean="0"/>
          </a:p>
          <a:p>
            <a:pPr algn="ctr" eaLnBrk="1" hangingPunct="1">
              <a:buFontTx/>
              <a:buNone/>
            </a:pPr>
            <a:r>
              <a:rPr lang="en-GB" sz="3600" b="1" smtClean="0"/>
              <a:t>Thank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41EDF9F-2739-442A-83B4-A459C1B694AE}" type="slidenum">
              <a:rPr lang="en-US" smtClean="0"/>
              <a:pPr>
                <a:defRPr/>
              </a:pPr>
              <a:t>3</a:t>
            </a:fld>
            <a:endParaRPr lang="en-US"/>
          </a:p>
        </p:txBody>
      </p:sp>
      <p:grpSp>
        <p:nvGrpSpPr>
          <p:cNvPr id="5" name="Group 13"/>
          <p:cNvGrpSpPr>
            <a:grpSpLocks/>
          </p:cNvGrpSpPr>
          <p:nvPr/>
        </p:nvGrpSpPr>
        <p:grpSpPr bwMode="auto">
          <a:xfrm>
            <a:off x="457200" y="1371600"/>
            <a:ext cx="8153400" cy="3464003"/>
            <a:chOff x="597573" y="1371616"/>
            <a:chExt cx="7819410" cy="2309304"/>
          </a:xfrm>
        </p:grpSpPr>
        <p:sp>
          <p:nvSpPr>
            <p:cNvPr id="6" name="TextBox 6"/>
            <p:cNvSpPr txBox="1">
              <a:spLocks noChangeArrowheads="1"/>
            </p:cNvSpPr>
            <p:nvPr/>
          </p:nvSpPr>
          <p:spPr bwMode="auto">
            <a:xfrm>
              <a:off x="597573" y="1371616"/>
              <a:ext cx="7581900" cy="338549"/>
            </a:xfrm>
            <a:prstGeom prst="rect">
              <a:avLst/>
            </a:prstGeom>
            <a:noFill/>
            <a:ln w="9525">
              <a:noFill/>
              <a:miter lim="800000"/>
              <a:headEnd/>
              <a:tailEnd/>
            </a:ln>
          </p:spPr>
          <p:txBody>
            <a:bodyPr>
              <a:spAutoFit/>
            </a:bodyPr>
            <a:lstStyle/>
            <a:p>
              <a:pPr>
                <a:spcBef>
                  <a:spcPct val="50000"/>
                </a:spcBef>
              </a:pPr>
              <a:r>
                <a:rPr lang="en-GB" altLang="zh-CN" sz="2700" dirty="0" smtClean="0">
                  <a:solidFill>
                    <a:schemeClr val="tx1"/>
                  </a:solidFill>
                  <a:ea typeface="SimSun" pitchFamily="2" charset="-122"/>
                </a:rPr>
                <a:t>(1)  Evolution </a:t>
              </a:r>
              <a:r>
                <a:rPr lang="en-GB" altLang="zh-CN" sz="2700" dirty="0">
                  <a:solidFill>
                    <a:schemeClr val="tx1"/>
                  </a:solidFill>
                  <a:ea typeface="SimSun" pitchFamily="2" charset="-122"/>
                </a:rPr>
                <a:t>of Singapore’s Education System</a:t>
              </a:r>
              <a:endParaRPr lang="zh-CN" altLang="en-US" sz="2700" dirty="0">
                <a:solidFill>
                  <a:schemeClr val="tx1"/>
                </a:solidFill>
                <a:ea typeface="SimSun" pitchFamily="2" charset="-122"/>
              </a:endParaRPr>
            </a:p>
          </p:txBody>
        </p:sp>
        <p:sp>
          <p:nvSpPr>
            <p:cNvPr id="8" name="TextBox 9"/>
            <p:cNvSpPr txBox="1">
              <a:spLocks noChangeArrowheads="1"/>
            </p:cNvSpPr>
            <p:nvPr/>
          </p:nvSpPr>
          <p:spPr bwMode="auto">
            <a:xfrm>
              <a:off x="1182202" y="2757603"/>
              <a:ext cx="7234781" cy="923317"/>
            </a:xfrm>
            <a:prstGeom prst="rect">
              <a:avLst/>
            </a:prstGeom>
            <a:noFill/>
            <a:ln w="9525">
              <a:noFill/>
              <a:miter lim="800000"/>
              <a:headEnd/>
              <a:tailEnd/>
            </a:ln>
          </p:spPr>
          <p:txBody>
            <a:bodyPr wrap="square">
              <a:spAutoFit/>
            </a:bodyPr>
            <a:lstStyle/>
            <a:p>
              <a:pPr marL="623888" lvl="2" indent="-541338">
                <a:spcBef>
                  <a:spcPct val="50000"/>
                </a:spcBef>
                <a:buFont typeface="Arial" pitchFamily="34" charset="0"/>
                <a:buChar char="•"/>
              </a:pPr>
              <a:r>
                <a:rPr lang="en-GB" altLang="zh-CN" dirty="0">
                  <a:solidFill>
                    <a:schemeClr val="tx1"/>
                  </a:solidFill>
                  <a:ea typeface="SimSun" pitchFamily="2" charset="-122"/>
                </a:rPr>
                <a:t>Delivering a Student-Centric, Values-Driven Education</a:t>
              </a:r>
            </a:p>
            <a:p>
              <a:pPr marL="623888" lvl="2" indent="-541338">
                <a:spcBef>
                  <a:spcPct val="50000"/>
                </a:spcBef>
                <a:buFont typeface="Arial" pitchFamily="34" charset="0"/>
                <a:buChar char="•"/>
              </a:pPr>
              <a:r>
                <a:rPr lang="en-SG" altLang="zh-CN" dirty="0">
                  <a:solidFill>
                    <a:schemeClr val="tx1"/>
                  </a:solidFill>
                  <a:ea typeface="SimSun" pitchFamily="2" charset="-122"/>
                </a:rPr>
                <a:t>Nurturing a Quality Teaching </a:t>
              </a:r>
              <a:r>
                <a:rPr lang="en-SG" altLang="zh-CN" dirty="0" smtClean="0">
                  <a:solidFill>
                    <a:schemeClr val="tx1"/>
                  </a:solidFill>
                  <a:ea typeface="SimSun" pitchFamily="2" charset="-122"/>
                </a:rPr>
                <a:t>Force</a:t>
              </a:r>
            </a:p>
          </p:txBody>
        </p:sp>
      </p:grpSp>
      <p:sp>
        <p:nvSpPr>
          <p:cNvPr id="9" name="TextBox 9"/>
          <p:cNvSpPr txBox="1">
            <a:spLocks noChangeArrowheads="1"/>
          </p:cNvSpPr>
          <p:nvPr/>
        </p:nvSpPr>
        <p:spPr bwMode="auto">
          <a:xfrm>
            <a:off x="476250" y="2209800"/>
            <a:ext cx="7905750" cy="923330"/>
          </a:xfrm>
          <a:prstGeom prst="rect">
            <a:avLst/>
          </a:prstGeom>
          <a:noFill/>
          <a:ln w="9525">
            <a:noFill/>
            <a:miter lim="800000"/>
            <a:headEnd/>
            <a:tailEnd/>
          </a:ln>
        </p:spPr>
        <p:txBody>
          <a:bodyPr>
            <a:spAutoFit/>
          </a:bodyPr>
          <a:lstStyle/>
          <a:p>
            <a:pPr marL="623888" indent="-623888">
              <a:spcBef>
                <a:spcPct val="50000"/>
              </a:spcBef>
            </a:pPr>
            <a:r>
              <a:rPr lang="en-GB" altLang="zh-CN" sz="2700" dirty="0" smtClean="0">
                <a:solidFill>
                  <a:schemeClr val="tx1"/>
                </a:solidFill>
                <a:ea typeface="SimSun" pitchFamily="2" charset="-122"/>
              </a:rPr>
              <a:t>(2)  Current </a:t>
            </a:r>
            <a:r>
              <a:rPr lang="en-GB" altLang="zh-CN" sz="2700" dirty="0">
                <a:solidFill>
                  <a:schemeClr val="tx1"/>
                </a:solidFill>
                <a:ea typeface="SimSun" pitchFamily="2" charset="-122"/>
              </a:rPr>
              <a:t>Trends in Singapore’s Education </a:t>
            </a:r>
            <a:r>
              <a:rPr lang="en-GB" altLang="zh-CN" sz="2700" dirty="0" smtClean="0">
                <a:solidFill>
                  <a:schemeClr val="tx1"/>
                </a:solidFill>
                <a:ea typeface="SimSun" pitchFamily="2" charset="-122"/>
              </a:rPr>
              <a:t>   Landscape</a:t>
            </a:r>
            <a:endParaRPr lang="zh-CN" altLang="en-US" sz="2700" dirty="0">
              <a:solidFill>
                <a:schemeClr val="tx1"/>
              </a:solidFill>
              <a:ea typeface="SimSun" pitchFamily="2" charset="-122"/>
            </a:endParaRPr>
          </a:p>
        </p:txBody>
      </p:sp>
      <p:sp>
        <p:nvSpPr>
          <p:cNvPr id="11" name="Rectangle 2"/>
          <p:cNvSpPr>
            <a:spLocks noChangeArrowheads="1"/>
          </p:cNvSpPr>
          <p:nvPr/>
        </p:nvSpPr>
        <p:spPr bwMode="auto">
          <a:xfrm>
            <a:off x="0" y="0"/>
            <a:ext cx="9155113" cy="838200"/>
          </a:xfrm>
          <a:prstGeom prst="rect">
            <a:avLst/>
          </a:prstGeom>
          <a:solidFill>
            <a:srgbClr val="FF0000"/>
          </a:solidFill>
          <a:ln w="9525">
            <a:noFill/>
            <a:miter lim="800000"/>
            <a:headEnd/>
            <a:tailEnd/>
          </a:ln>
        </p:spPr>
        <p:txBody>
          <a:bodyPr rIns="274320" anchor="ctr"/>
          <a:lstStyle/>
          <a:p>
            <a:pPr algn="r"/>
            <a:r>
              <a:rPr lang="en-US" sz="4000" dirty="0" smtClean="0">
                <a:solidFill>
                  <a:schemeClr val="bg1"/>
                </a:solidFill>
              </a:rPr>
              <a:t>Presentation Outline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848600" y="6245225"/>
            <a:ext cx="838200" cy="476250"/>
          </a:xfrm>
          <a:noFill/>
          <a:ln>
            <a:noFill/>
          </a:ln>
        </p:spPr>
        <p:txBody>
          <a:bodyPr/>
          <a:lstStyle/>
          <a:p>
            <a:pPr>
              <a:defRPr/>
            </a:pPr>
            <a:fld id="{B129F429-DACE-41C7-B306-82367DCFDCCB}" type="slidenum">
              <a:rPr lang="en-US" smtClean="0">
                <a:solidFill>
                  <a:schemeClr val="tx1"/>
                </a:solidFill>
              </a:rPr>
              <a:pPr>
                <a:defRPr/>
              </a:pPr>
              <a:t>4</a:t>
            </a:fld>
            <a:endParaRPr lang="en-US">
              <a:solidFill>
                <a:schemeClr val="tx1"/>
              </a:solidFill>
            </a:endParaRPr>
          </a:p>
        </p:txBody>
      </p:sp>
      <p:sp>
        <p:nvSpPr>
          <p:cNvPr id="3" name="Rectangle 2"/>
          <p:cNvSpPr/>
          <p:nvPr/>
        </p:nvSpPr>
        <p:spPr>
          <a:xfrm>
            <a:off x="838200" y="1677650"/>
            <a:ext cx="7620000" cy="1446550"/>
          </a:xfrm>
          <a:prstGeom prst="rect">
            <a:avLst/>
          </a:prstGeom>
          <a:solidFill>
            <a:srgbClr val="FF0000"/>
          </a:solidFill>
          <a:ln>
            <a:noFill/>
          </a:ln>
        </p:spPr>
        <p:txBody>
          <a:bodyPr wrap="square" anchor="ctr">
            <a:spAutoFit/>
          </a:bodyPr>
          <a:lstStyle/>
          <a:p>
            <a:pPr marL="811213" indent="-811213">
              <a:spcBef>
                <a:spcPct val="50000"/>
              </a:spcBef>
            </a:pPr>
            <a:r>
              <a:rPr lang="en-GB" altLang="zh-CN" sz="4400" dirty="0" smtClean="0">
                <a:solidFill>
                  <a:schemeClr val="bg1"/>
                </a:solidFill>
                <a:ea typeface="SimSun" pitchFamily="2" charset="-122"/>
              </a:rPr>
              <a:t>(1) Evolution of Singapore’s Education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22" descr="APRK080402-MOESB-AiTongSch-eportfolio-07"/>
          <p:cNvPicPr>
            <a:picLocks noChangeAspect="1" noChangeArrowheads="1"/>
          </p:cNvPicPr>
          <p:nvPr/>
        </p:nvPicPr>
        <p:blipFill>
          <a:blip r:embed="rId3" cstate="email"/>
          <a:srcRect/>
          <a:stretch>
            <a:fillRect/>
          </a:stretch>
        </p:blipFill>
        <p:spPr bwMode="auto">
          <a:xfrm>
            <a:off x="4343400" y="4933950"/>
            <a:ext cx="2362200" cy="1466850"/>
          </a:xfrm>
          <a:prstGeom prst="rect">
            <a:avLst/>
          </a:prstGeom>
          <a:ln>
            <a:noFill/>
          </a:ln>
          <a:effectLst>
            <a:softEdge rad="112500"/>
          </a:effectLst>
        </p:spPr>
      </p:pic>
      <p:pic>
        <p:nvPicPr>
          <p:cNvPr id="25611" name="Picture 20"/>
          <p:cNvPicPr>
            <a:picLocks noChangeAspect="1" noChangeArrowheads="1"/>
          </p:cNvPicPr>
          <p:nvPr/>
        </p:nvPicPr>
        <p:blipFill>
          <a:blip r:embed="rId4" cstate="email"/>
          <a:srcRect l="3030" r="3600"/>
          <a:stretch>
            <a:fillRect/>
          </a:stretch>
        </p:blipFill>
        <p:spPr bwMode="auto">
          <a:xfrm flipH="1">
            <a:off x="328340" y="5638800"/>
            <a:ext cx="2033860" cy="1295400"/>
          </a:xfrm>
          <a:prstGeom prst="rect">
            <a:avLst/>
          </a:prstGeom>
          <a:ln>
            <a:noFill/>
          </a:ln>
          <a:effectLst>
            <a:softEdge rad="112500"/>
          </a:effectLst>
        </p:spPr>
      </p:pic>
      <p:sp>
        <p:nvSpPr>
          <p:cNvPr id="24" name="Shape 23"/>
          <p:cNvSpPr/>
          <p:nvPr/>
        </p:nvSpPr>
        <p:spPr>
          <a:xfrm>
            <a:off x="152400" y="1905000"/>
            <a:ext cx="8991600" cy="4191000"/>
          </a:xfrm>
          <a:prstGeom prst="swooshArrow">
            <a:avLst>
              <a:gd name="adj1" fmla="val 25000"/>
              <a:gd name="adj2" fmla="val 25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Oval 24"/>
          <p:cNvSpPr/>
          <p:nvPr/>
        </p:nvSpPr>
        <p:spPr>
          <a:xfrm>
            <a:off x="1314450" y="4800600"/>
            <a:ext cx="209550" cy="209550"/>
          </a:xfrm>
          <a:prstGeom prst="ellipse">
            <a:avLst/>
          </a:pr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Freeform 25"/>
          <p:cNvSpPr/>
          <p:nvPr/>
        </p:nvSpPr>
        <p:spPr>
          <a:xfrm>
            <a:off x="960438" y="5105400"/>
            <a:ext cx="1630362" cy="990600"/>
          </a:xfrm>
          <a:custGeom>
            <a:avLst/>
            <a:gdLst>
              <a:gd name="connsiteX0" fmla="*/ 0 w 1630306"/>
              <a:gd name="connsiteY0" fmla="*/ 0 h 691444"/>
              <a:gd name="connsiteX1" fmla="*/ 1630306 w 1630306"/>
              <a:gd name="connsiteY1" fmla="*/ 0 h 691444"/>
              <a:gd name="connsiteX2" fmla="*/ 1630306 w 1630306"/>
              <a:gd name="connsiteY2" fmla="*/ 691444 h 691444"/>
              <a:gd name="connsiteX3" fmla="*/ 0 w 1630306"/>
              <a:gd name="connsiteY3" fmla="*/ 691444 h 691444"/>
              <a:gd name="connsiteX4" fmla="*/ 0 w 1630306"/>
              <a:gd name="connsiteY4" fmla="*/ 0 h 69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06" h="691444">
                <a:moveTo>
                  <a:pt x="0" y="0"/>
                </a:moveTo>
                <a:lnTo>
                  <a:pt x="1630306" y="0"/>
                </a:lnTo>
                <a:lnTo>
                  <a:pt x="1630306" y="691444"/>
                </a:lnTo>
                <a:lnTo>
                  <a:pt x="0" y="691444"/>
                </a:lnTo>
                <a:lnTo>
                  <a:pt x="0" y="0"/>
                </a:lnTo>
                <a:close/>
              </a:path>
            </a:pathLst>
          </a:custGeom>
          <a:solidFill>
            <a:srgbClr val="FFFFFF">
              <a:alpha val="23922"/>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0859" tIns="0" rIns="0" bIns="0"/>
          <a:lstStyle/>
          <a:p>
            <a:pPr defTabSz="800100">
              <a:defRPr/>
            </a:pPr>
            <a:r>
              <a:rPr lang="en-US" sz="2000" b="1" dirty="0">
                <a:solidFill>
                  <a:srgbClr val="000000"/>
                </a:solidFill>
              </a:rPr>
              <a:t>Survival Driven</a:t>
            </a:r>
          </a:p>
          <a:p>
            <a:pPr marL="0" lvl="1" indent="-171450" defTabSz="800100">
              <a:buFontTx/>
              <a:buChar char="•"/>
              <a:defRPr/>
            </a:pPr>
            <a:r>
              <a:rPr lang="en-US" sz="1700" b="1" dirty="0">
                <a:solidFill>
                  <a:srgbClr val="000000"/>
                </a:solidFill>
              </a:rPr>
              <a:t>1959 – 1978</a:t>
            </a:r>
          </a:p>
        </p:txBody>
      </p:sp>
      <p:sp>
        <p:nvSpPr>
          <p:cNvPr id="27" name="Oval 26"/>
          <p:cNvSpPr/>
          <p:nvPr/>
        </p:nvSpPr>
        <p:spPr>
          <a:xfrm>
            <a:off x="3051175" y="3733800"/>
            <a:ext cx="377825" cy="377825"/>
          </a:xfrm>
          <a:prstGeom prst="ellipse">
            <a:avLst/>
          </a:pr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Freeform 28"/>
          <p:cNvSpPr/>
          <p:nvPr/>
        </p:nvSpPr>
        <p:spPr>
          <a:xfrm>
            <a:off x="2487613" y="4267200"/>
            <a:ext cx="1931987" cy="1211263"/>
          </a:xfrm>
          <a:custGeom>
            <a:avLst/>
            <a:gdLst>
              <a:gd name="connsiteX0" fmla="*/ 0 w 1931212"/>
              <a:gd name="connsiteY0" fmla="*/ 0 h 1211887"/>
              <a:gd name="connsiteX1" fmla="*/ 1931212 w 1931212"/>
              <a:gd name="connsiteY1" fmla="*/ 0 h 1211887"/>
              <a:gd name="connsiteX2" fmla="*/ 1931212 w 1931212"/>
              <a:gd name="connsiteY2" fmla="*/ 1211887 h 1211887"/>
              <a:gd name="connsiteX3" fmla="*/ 0 w 1931212"/>
              <a:gd name="connsiteY3" fmla="*/ 1211887 h 1211887"/>
              <a:gd name="connsiteX4" fmla="*/ 0 w 1931212"/>
              <a:gd name="connsiteY4" fmla="*/ 0 h 1211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12" h="1211887">
                <a:moveTo>
                  <a:pt x="0" y="0"/>
                </a:moveTo>
                <a:lnTo>
                  <a:pt x="1931212" y="0"/>
                </a:lnTo>
                <a:lnTo>
                  <a:pt x="1931212" y="1211887"/>
                </a:lnTo>
                <a:lnTo>
                  <a:pt x="0" y="1211887"/>
                </a:lnTo>
                <a:lnTo>
                  <a:pt x="0" y="0"/>
                </a:lnTo>
                <a:close/>
              </a:path>
            </a:pathLst>
          </a:custGeom>
          <a:solidFill>
            <a:srgbClr val="F8F8F8">
              <a:alpha val="3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0398" tIns="0" rIns="0" bIns="0"/>
          <a:lstStyle/>
          <a:p>
            <a:pPr defTabSz="889000">
              <a:defRPr/>
            </a:pPr>
            <a:r>
              <a:rPr lang="en-US" sz="2000" b="1" dirty="0">
                <a:solidFill>
                  <a:srgbClr val="000000"/>
                </a:solidFill>
              </a:rPr>
              <a:t>Efficiency Driven</a:t>
            </a:r>
            <a:endParaRPr lang="en-US" sz="2000" dirty="0">
              <a:solidFill>
                <a:srgbClr val="000000"/>
              </a:solidFill>
            </a:endParaRPr>
          </a:p>
          <a:p>
            <a:pPr marL="0" lvl="1" indent="-171450" defTabSz="889000">
              <a:buFontTx/>
              <a:buChar char="•"/>
              <a:defRPr/>
            </a:pPr>
            <a:r>
              <a:rPr lang="en-US" sz="2000" b="1" dirty="0">
                <a:solidFill>
                  <a:srgbClr val="000000"/>
                </a:solidFill>
              </a:rPr>
              <a:t>1979 – 1996 </a:t>
            </a:r>
          </a:p>
        </p:txBody>
      </p:sp>
      <p:sp>
        <p:nvSpPr>
          <p:cNvPr id="31" name="Oval 30"/>
          <p:cNvSpPr/>
          <p:nvPr/>
        </p:nvSpPr>
        <p:spPr>
          <a:xfrm>
            <a:off x="4818063" y="3148013"/>
            <a:ext cx="523875" cy="522287"/>
          </a:xfrm>
          <a:prstGeom prst="ellipse">
            <a:avLst/>
          </a:prstGeom>
          <a:solidFill>
            <a:srgbClr val="FFFFF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Freeform 31"/>
          <p:cNvSpPr/>
          <p:nvPr/>
        </p:nvSpPr>
        <p:spPr>
          <a:xfrm>
            <a:off x="4343400" y="3657600"/>
            <a:ext cx="2424113" cy="1381125"/>
          </a:xfrm>
          <a:custGeom>
            <a:avLst/>
            <a:gdLst>
              <a:gd name="connsiteX0" fmla="*/ 0 w 2423768"/>
              <a:gd name="connsiteY0" fmla="*/ 0 h 1381480"/>
              <a:gd name="connsiteX1" fmla="*/ 2423768 w 2423768"/>
              <a:gd name="connsiteY1" fmla="*/ 0 h 1381480"/>
              <a:gd name="connsiteX2" fmla="*/ 2423768 w 2423768"/>
              <a:gd name="connsiteY2" fmla="*/ 1381480 h 1381480"/>
              <a:gd name="connsiteX3" fmla="*/ 0 w 2423768"/>
              <a:gd name="connsiteY3" fmla="*/ 1381480 h 1381480"/>
              <a:gd name="connsiteX4" fmla="*/ 0 w 2423768"/>
              <a:gd name="connsiteY4" fmla="*/ 0 h 138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768" h="1381480">
                <a:moveTo>
                  <a:pt x="0" y="0"/>
                </a:moveTo>
                <a:lnTo>
                  <a:pt x="2423768" y="0"/>
                </a:lnTo>
                <a:lnTo>
                  <a:pt x="2423768" y="1381480"/>
                </a:lnTo>
                <a:lnTo>
                  <a:pt x="0" y="1381480"/>
                </a:lnTo>
                <a:lnTo>
                  <a:pt x="0" y="0"/>
                </a:lnTo>
                <a:close/>
              </a:path>
            </a:pathLst>
          </a:custGeom>
          <a:solidFill>
            <a:srgbClr val="F8F8F8">
              <a:alpha val="3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7146" tIns="0" rIns="0" bIns="0"/>
          <a:lstStyle/>
          <a:p>
            <a:pPr defTabSz="933450">
              <a:defRPr/>
            </a:pPr>
            <a:r>
              <a:rPr lang="en-US" sz="2100" b="1" dirty="0">
                <a:solidFill>
                  <a:srgbClr val="000000"/>
                </a:solidFill>
              </a:rPr>
              <a:t>Ability-based, Aspiration Driven</a:t>
            </a:r>
          </a:p>
          <a:p>
            <a:pPr marL="0" lvl="1" indent="-228600" defTabSz="933450">
              <a:buFontTx/>
              <a:buChar char="•"/>
              <a:defRPr/>
            </a:pPr>
            <a:r>
              <a:rPr lang="en-US" sz="2000" b="1" dirty="0">
                <a:solidFill>
                  <a:srgbClr val="000000"/>
                </a:solidFill>
              </a:rPr>
              <a:t>1997 – 2011 </a:t>
            </a:r>
          </a:p>
        </p:txBody>
      </p:sp>
      <p:pic>
        <p:nvPicPr>
          <p:cNvPr id="25617" name="Picture 2" descr="http://www.mnd.gov.sg/mndlink/2009/2009_Apr/images/image-URA_01.gif"/>
          <p:cNvPicPr>
            <a:picLocks noChangeAspect="1" noChangeArrowheads="1"/>
          </p:cNvPicPr>
          <p:nvPr/>
        </p:nvPicPr>
        <p:blipFill>
          <a:blip r:embed="rId5" cstate="email"/>
          <a:srcRect/>
          <a:stretch>
            <a:fillRect/>
          </a:stretch>
        </p:blipFill>
        <p:spPr bwMode="auto">
          <a:xfrm>
            <a:off x="0" y="2819400"/>
            <a:ext cx="1962394" cy="1524000"/>
          </a:xfrm>
          <a:prstGeom prst="rect">
            <a:avLst/>
          </a:prstGeom>
          <a:ln>
            <a:noFill/>
          </a:ln>
          <a:effectLst>
            <a:softEdge rad="112500"/>
          </a:effectLst>
        </p:spPr>
      </p:pic>
      <p:pic>
        <p:nvPicPr>
          <p:cNvPr id="25616" name="Picture 1" descr="C:\Users\S8328956b\Desktop\jing wen\MOU India Visit\Pics\OpeningofShengHuoEnterprisein1966.jpg"/>
          <p:cNvPicPr>
            <a:picLocks noChangeAspect="1" noChangeArrowheads="1"/>
          </p:cNvPicPr>
          <p:nvPr/>
        </p:nvPicPr>
        <p:blipFill>
          <a:blip r:embed="rId6" cstate="email"/>
          <a:srcRect/>
          <a:stretch>
            <a:fillRect/>
          </a:stretch>
        </p:blipFill>
        <p:spPr bwMode="auto">
          <a:xfrm>
            <a:off x="1580461" y="1905000"/>
            <a:ext cx="2381939" cy="1524000"/>
          </a:xfrm>
          <a:prstGeom prst="rect">
            <a:avLst/>
          </a:prstGeom>
          <a:ln>
            <a:noFill/>
          </a:ln>
          <a:effectLst>
            <a:softEdge rad="112500"/>
          </a:effectLst>
        </p:spPr>
      </p:pic>
      <p:sp>
        <p:nvSpPr>
          <p:cNvPr id="25607" name="Slide Number Placeholder 4"/>
          <p:cNvSpPr>
            <a:spLocks noGrp="1"/>
          </p:cNvSpPr>
          <p:nvPr>
            <p:ph type="sldNum" sz="quarter" idx="11"/>
          </p:nvPr>
        </p:nvSpPr>
        <p:spPr>
          <a:noFill/>
        </p:spPr>
        <p:txBody>
          <a:bodyPr/>
          <a:lstStyle/>
          <a:p>
            <a:fld id="{2809B56D-87B7-4D59-9727-5527319E0DBE}" type="slidenum">
              <a:rPr lang="en-US" smtClean="0"/>
              <a:pPr/>
              <a:t>5</a:t>
            </a:fld>
            <a:endParaRPr lang="en-US" smtClean="0"/>
          </a:p>
        </p:txBody>
      </p:sp>
      <p:pic>
        <p:nvPicPr>
          <p:cNvPr id="25622" name="Picture 7" descr="C:\Users\S8328956b\Desktop\jing wen\MOU India Visit\Pics\spore-pm-1.jpg"/>
          <p:cNvPicPr>
            <a:picLocks noChangeAspect="1" noChangeArrowheads="1"/>
          </p:cNvPicPr>
          <p:nvPr/>
        </p:nvPicPr>
        <p:blipFill>
          <a:blip r:embed="rId7" cstate="email"/>
          <a:srcRect/>
          <a:stretch>
            <a:fillRect/>
          </a:stretch>
        </p:blipFill>
        <p:spPr bwMode="auto">
          <a:xfrm>
            <a:off x="3733801" y="1143000"/>
            <a:ext cx="2438400" cy="1645966"/>
          </a:xfrm>
          <a:prstGeom prst="rect">
            <a:avLst/>
          </a:prstGeom>
          <a:ln>
            <a:noFill/>
          </a:ln>
          <a:effectLst>
            <a:softEdge rad="112500"/>
          </a:effectLst>
        </p:spPr>
      </p:pic>
      <p:pic>
        <p:nvPicPr>
          <p:cNvPr id="25614" name="Picture 8" descr="C:\Users\S8328956b\Desktop\jing wen\MOU India Visit\Pics\2340064266_5c47d6579f.jpg"/>
          <p:cNvPicPr>
            <a:picLocks noChangeAspect="1" noChangeArrowheads="1"/>
          </p:cNvPicPr>
          <p:nvPr/>
        </p:nvPicPr>
        <p:blipFill>
          <a:blip r:embed="rId8" cstate="email">
            <a:lum bright="20000" contrast="20000"/>
          </a:blip>
          <a:srcRect/>
          <a:stretch>
            <a:fillRect/>
          </a:stretch>
        </p:blipFill>
        <p:spPr bwMode="auto">
          <a:xfrm>
            <a:off x="2362200" y="5257800"/>
            <a:ext cx="1981200" cy="1502979"/>
          </a:xfrm>
          <a:prstGeom prst="rect">
            <a:avLst/>
          </a:prstGeom>
          <a:ln>
            <a:noFill/>
          </a:ln>
          <a:effectLst>
            <a:softEdge rad="112500"/>
          </a:effectLst>
        </p:spPr>
      </p:pic>
      <p:sp>
        <p:nvSpPr>
          <p:cNvPr id="2" name="TextBox 12"/>
          <p:cNvSpPr txBox="1">
            <a:spLocks noChangeArrowheads="1"/>
          </p:cNvSpPr>
          <p:nvPr/>
        </p:nvSpPr>
        <p:spPr bwMode="auto">
          <a:xfrm>
            <a:off x="2133600" y="3429000"/>
            <a:ext cx="2286000" cy="830997"/>
          </a:xfrm>
          <a:prstGeom prst="rect">
            <a:avLst/>
          </a:prstGeom>
          <a:solidFill>
            <a:srgbClr val="F8F8F8">
              <a:alpha val="30196"/>
            </a:srgbClr>
          </a:solidFill>
          <a:ln w="9525">
            <a:noFill/>
            <a:miter lim="800000"/>
            <a:headEnd/>
            <a:tailEnd/>
          </a:ln>
        </p:spPr>
        <p:txBody>
          <a:bodyPr wrap="square">
            <a:spAutoFit/>
          </a:bodyPr>
          <a:lstStyle/>
          <a:p>
            <a:r>
              <a:rPr lang="en-US" b="1" dirty="0">
                <a:solidFill>
                  <a:srgbClr val="FF0000"/>
                </a:solidFill>
                <a:latin typeface="Century Gothic" pitchFamily="34" charset="0"/>
              </a:rPr>
              <a:t>Skills/Capital-Intensive</a:t>
            </a:r>
          </a:p>
        </p:txBody>
      </p:sp>
      <p:sp>
        <p:nvSpPr>
          <p:cNvPr id="25612" name="TextBox 12"/>
          <p:cNvSpPr txBox="1">
            <a:spLocks noChangeArrowheads="1"/>
          </p:cNvSpPr>
          <p:nvPr/>
        </p:nvSpPr>
        <p:spPr bwMode="auto">
          <a:xfrm>
            <a:off x="4343400" y="2819400"/>
            <a:ext cx="1981200" cy="838200"/>
          </a:xfrm>
          <a:prstGeom prst="rect">
            <a:avLst/>
          </a:prstGeom>
          <a:solidFill>
            <a:srgbClr val="FFFFFF">
              <a:alpha val="30196"/>
            </a:srgbClr>
          </a:solidFill>
          <a:ln w="9525">
            <a:noFill/>
            <a:miter lim="800000"/>
            <a:headEnd/>
            <a:tailEnd/>
          </a:ln>
        </p:spPr>
        <p:txBody>
          <a:bodyPr wrap="square">
            <a:spAutoFit/>
          </a:bodyPr>
          <a:lstStyle/>
          <a:p>
            <a:r>
              <a:rPr lang="en-US" b="1" dirty="0">
                <a:solidFill>
                  <a:srgbClr val="FF0000"/>
                </a:solidFill>
                <a:latin typeface="Century Gothic" pitchFamily="34" charset="0"/>
              </a:rPr>
              <a:t>Knowledge-Based</a:t>
            </a:r>
          </a:p>
        </p:txBody>
      </p:sp>
      <p:sp>
        <p:nvSpPr>
          <p:cNvPr id="28" name="Oval 27"/>
          <p:cNvSpPr/>
          <p:nvPr/>
        </p:nvSpPr>
        <p:spPr>
          <a:xfrm>
            <a:off x="8267700" y="2552700"/>
            <a:ext cx="495300" cy="495300"/>
          </a:xfrm>
          <a:prstGeom prst="ellipse">
            <a:avLst/>
          </a:prstGeom>
          <a:solidFill>
            <a:srgbClr val="FFFFF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wrap="none" lIns="0" tIns="0" rIns="0" bIns="0"/>
          <a:lstStyle/>
          <a:p>
            <a:pPr algn="ctr">
              <a:defRPr/>
            </a:pPr>
            <a:endParaRPr lang="en-GB">
              <a:solidFill>
                <a:srgbClr val="FFFF00"/>
              </a:solidFill>
              <a:latin typeface="Berlin Sans FB Demi" pitchFamily="34" charset="0"/>
            </a:endParaRPr>
          </a:p>
        </p:txBody>
      </p:sp>
      <p:sp>
        <p:nvSpPr>
          <p:cNvPr id="18453" name="TextBox 12"/>
          <p:cNvSpPr txBox="1">
            <a:spLocks noChangeArrowheads="1"/>
          </p:cNvSpPr>
          <p:nvPr/>
        </p:nvSpPr>
        <p:spPr bwMode="auto">
          <a:xfrm>
            <a:off x="0" y="4343400"/>
            <a:ext cx="2438400" cy="446276"/>
          </a:xfrm>
          <a:prstGeom prst="rect">
            <a:avLst/>
          </a:prstGeom>
          <a:solidFill>
            <a:srgbClr val="F8F8F8">
              <a:alpha val="25098"/>
            </a:srgbClr>
          </a:solidFill>
          <a:ln w="9525">
            <a:noFill/>
            <a:miter lim="800000"/>
            <a:headEnd/>
            <a:tailEnd/>
          </a:ln>
        </p:spPr>
        <p:txBody>
          <a:bodyPr wrap="square">
            <a:spAutoFit/>
          </a:bodyPr>
          <a:lstStyle/>
          <a:p>
            <a:r>
              <a:rPr lang="en-US" sz="2300" b="1" dirty="0" err="1">
                <a:solidFill>
                  <a:srgbClr val="FF0000"/>
                </a:solidFill>
                <a:latin typeface="Century Gothic" pitchFamily="34" charset="0"/>
              </a:rPr>
              <a:t>Industrialisation</a:t>
            </a:r>
            <a:endParaRPr lang="en-US" sz="2300" b="1" dirty="0">
              <a:solidFill>
                <a:srgbClr val="FF0000"/>
              </a:solidFill>
              <a:latin typeface="Century Gothic" pitchFamily="34" charset="0"/>
            </a:endParaRPr>
          </a:p>
        </p:txBody>
      </p:sp>
      <p:sp>
        <p:nvSpPr>
          <p:cNvPr id="18455" name="TextBox 12"/>
          <p:cNvSpPr txBox="1">
            <a:spLocks noChangeArrowheads="1"/>
          </p:cNvSpPr>
          <p:nvPr/>
        </p:nvSpPr>
        <p:spPr bwMode="auto">
          <a:xfrm>
            <a:off x="152400" y="990600"/>
            <a:ext cx="3429000" cy="708025"/>
          </a:xfrm>
          <a:prstGeom prst="rect">
            <a:avLst/>
          </a:prstGeom>
          <a:noFill/>
          <a:ln w="9525">
            <a:noFill/>
            <a:miter lim="800000"/>
            <a:headEnd/>
            <a:tailEnd/>
          </a:ln>
        </p:spPr>
        <p:txBody>
          <a:bodyPr>
            <a:spAutoFit/>
          </a:bodyPr>
          <a:lstStyle/>
          <a:p>
            <a:r>
              <a:rPr lang="en-US" sz="2000" b="1" dirty="0">
                <a:latin typeface="Century Gothic" pitchFamily="34" charset="0"/>
              </a:rPr>
              <a:t>Phases of our economic development…</a:t>
            </a:r>
          </a:p>
        </p:txBody>
      </p:sp>
      <p:sp>
        <p:nvSpPr>
          <p:cNvPr id="30" name="Rectangle 2"/>
          <p:cNvSpPr>
            <a:spLocks noChangeArrowheads="1"/>
          </p:cNvSpPr>
          <p:nvPr/>
        </p:nvSpPr>
        <p:spPr bwMode="auto">
          <a:xfrm>
            <a:off x="0" y="144463"/>
            <a:ext cx="9155113" cy="571500"/>
          </a:xfrm>
          <a:prstGeom prst="rect">
            <a:avLst/>
          </a:prstGeom>
          <a:noFill/>
          <a:ln w="9525">
            <a:noFill/>
            <a:miter lim="800000"/>
            <a:headEnd/>
            <a:tailEnd/>
          </a:ln>
        </p:spPr>
        <p:txBody>
          <a:bodyPr rIns="274320" anchor="ctr"/>
          <a:lstStyle/>
          <a:p>
            <a:pPr>
              <a:spcBef>
                <a:spcPct val="50000"/>
              </a:spcBef>
            </a:pPr>
            <a:r>
              <a:rPr lang="en-US" sz="2800">
                <a:solidFill>
                  <a:schemeClr val="bg1"/>
                </a:solidFill>
              </a:rPr>
              <a:t>Singapore’s Education System Has Evolved…</a:t>
            </a:r>
          </a:p>
        </p:txBody>
      </p:sp>
      <p:sp>
        <p:nvSpPr>
          <p:cNvPr id="33" name="Rectangle 2"/>
          <p:cNvSpPr>
            <a:spLocks noChangeArrowheads="1"/>
          </p:cNvSpPr>
          <p:nvPr/>
        </p:nvSpPr>
        <p:spPr bwMode="auto">
          <a:xfrm>
            <a:off x="0" y="0"/>
            <a:ext cx="9155113" cy="571500"/>
          </a:xfrm>
          <a:prstGeom prst="rect">
            <a:avLst/>
          </a:prstGeom>
          <a:solidFill>
            <a:srgbClr val="003366"/>
          </a:solidFill>
          <a:ln w="9525">
            <a:noFill/>
            <a:miter lim="800000"/>
            <a:headEnd/>
            <a:tailEnd/>
          </a:ln>
        </p:spPr>
        <p:txBody>
          <a:bodyPr rIns="274320" anchor="ctr"/>
          <a:lstStyle/>
          <a:p>
            <a:r>
              <a:rPr lang="en-US" sz="2800" dirty="0" smtClean="0">
                <a:solidFill>
                  <a:schemeClr val="bg1"/>
                </a:solidFill>
              </a:rPr>
              <a:t>Our Education System Evolved with the Times…</a:t>
            </a:r>
            <a:endParaRPr lang="en-US" sz="2800" dirty="0">
              <a:solidFill>
                <a:schemeClr val="bg1"/>
              </a:solidFill>
            </a:endParaRPr>
          </a:p>
        </p:txBody>
      </p:sp>
      <p:sp>
        <p:nvSpPr>
          <p:cNvPr id="3" name="TextBox 12"/>
          <p:cNvSpPr txBox="1">
            <a:spLocks noChangeArrowheads="1"/>
          </p:cNvSpPr>
          <p:nvPr/>
        </p:nvSpPr>
        <p:spPr bwMode="auto">
          <a:xfrm>
            <a:off x="6488112" y="2362200"/>
            <a:ext cx="1970088" cy="830997"/>
          </a:xfrm>
          <a:prstGeom prst="rect">
            <a:avLst/>
          </a:prstGeom>
          <a:solidFill>
            <a:srgbClr val="F8F8F8">
              <a:alpha val="30196"/>
            </a:srgbClr>
          </a:solidFill>
          <a:ln w="9525">
            <a:noFill/>
            <a:miter lim="800000"/>
            <a:headEnd/>
            <a:tailEnd/>
          </a:ln>
        </p:spPr>
        <p:txBody>
          <a:bodyPr wrap="square">
            <a:spAutoFit/>
          </a:bodyPr>
          <a:lstStyle/>
          <a:p>
            <a:r>
              <a:rPr lang="en-US" b="1" dirty="0" smtClean="0">
                <a:solidFill>
                  <a:srgbClr val="FF0000"/>
                </a:solidFill>
                <a:latin typeface="Century Gothic" pitchFamily="34" charset="0"/>
              </a:rPr>
              <a:t>Innovation-</a:t>
            </a:r>
          </a:p>
          <a:p>
            <a:r>
              <a:rPr lang="en-US" b="1" dirty="0" smtClean="0">
                <a:solidFill>
                  <a:srgbClr val="FF0000"/>
                </a:solidFill>
                <a:latin typeface="Century Gothic" pitchFamily="34" charset="0"/>
              </a:rPr>
              <a:t>Driven</a:t>
            </a:r>
            <a:endParaRPr lang="en-US" b="1" dirty="0">
              <a:solidFill>
                <a:srgbClr val="FF0000"/>
              </a:solidFill>
              <a:latin typeface="Century Gothic" pitchFamily="34" charset="0"/>
            </a:endParaRPr>
          </a:p>
        </p:txBody>
      </p:sp>
      <p:sp>
        <p:nvSpPr>
          <p:cNvPr id="41" name="Rectangle 40"/>
          <p:cNvSpPr/>
          <p:nvPr/>
        </p:nvSpPr>
        <p:spPr bwMode="auto">
          <a:xfrm>
            <a:off x="6477000" y="3190875"/>
            <a:ext cx="2667000" cy="1381125"/>
          </a:xfrm>
          <a:prstGeom prst="rect">
            <a:avLst/>
          </a:prstGeom>
          <a:solidFill>
            <a:srgbClr val="F8F8F8">
              <a:alpha val="30196"/>
            </a:srgb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77146" tIns="0" rIns="0" bIns="0" spcCol="1270"/>
          <a:lstStyle/>
          <a:p>
            <a:pPr marL="0" lvl="1" indent="-228600" defTabSz="1066800">
              <a:spcAft>
                <a:spcPts val="0"/>
              </a:spcAft>
              <a:defRPr/>
            </a:pPr>
            <a:r>
              <a:rPr lang="en-US" sz="2400" b="1" dirty="0">
                <a:solidFill>
                  <a:srgbClr val="000000">
                    <a:hueOff val="0"/>
                    <a:satOff val="0"/>
                    <a:lumOff val="0"/>
                    <a:alphaOff val="0"/>
                  </a:srgbClr>
                </a:solidFill>
              </a:rPr>
              <a:t>Student-centric, Values Driven</a:t>
            </a:r>
          </a:p>
          <a:p>
            <a:pPr marL="0" lvl="1" indent="-228600" defTabSz="1066800">
              <a:spcAft>
                <a:spcPts val="0"/>
              </a:spcAft>
              <a:buFont typeface="Arial" pitchFamily="34" charset="0"/>
              <a:buChar char="•"/>
              <a:defRPr/>
            </a:pPr>
            <a:r>
              <a:rPr lang="en-US" sz="2000" b="1" dirty="0">
                <a:solidFill>
                  <a:srgbClr val="000000">
                    <a:hueOff val="0"/>
                    <a:satOff val="0"/>
                    <a:lumOff val="0"/>
                    <a:alphaOff val="0"/>
                  </a:srgbClr>
                </a:solidFill>
              </a:rPr>
              <a:t>2012 onwards</a:t>
            </a:r>
          </a:p>
        </p:txBody>
      </p:sp>
      <p:pic>
        <p:nvPicPr>
          <p:cNvPr id="18457" name="Picture 3" descr="PerformingArts_CorporationPri_2.jpg"/>
          <p:cNvPicPr>
            <a:picLocks noChangeAspect="1"/>
          </p:cNvPicPr>
          <p:nvPr/>
        </p:nvPicPr>
        <p:blipFill>
          <a:blip r:embed="rId9" cstate="print"/>
          <a:srcRect/>
          <a:stretch>
            <a:fillRect/>
          </a:stretch>
        </p:blipFill>
        <p:spPr bwMode="auto">
          <a:xfrm>
            <a:off x="6629400" y="4419600"/>
            <a:ext cx="2327275" cy="1443038"/>
          </a:xfrm>
          <a:prstGeom prst="rect">
            <a:avLst/>
          </a:prstGeom>
          <a:noFill/>
          <a:ln w="9525">
            <a:noFill/>
            <a:miter lim="800000"/>
            <a:headEnd/>
            <a:tailEnd/>
          </a:ln>
          <a:effectLst>
            <a:glow rad="63500">
              <a:schemeClr val="accent1">
                <a:satMod val="175000"/>
                <a:alpha val="40000"/>
              </a:schemeClr>
            </a:glow>
            <a:softEdge rad="63500"/>
          </a:effectLst>
        </p:spPr>
      </p:pic>
      <p:pic>
        <p:nvPicPr>
          <p:cNvPr id="189442" name="Picture 2" descr="C:\Users\S8328956b\Desktop\jing wen\MOU India Visit\Pics\singapore-skyline-thumb.jpg"/>
          <p:cNvPicPr>
            <a:picLocks noChangeAspect="1" noChangeArrowheads="1"/>
          </p:cNvPicPr>
          <p:nvPr/>
        </p:nvPicPr>
        <p:blipFill>
          <a:blip r:embed="rId10" cstate="email"/>
          <a:srcRect r="-5405"/>
          <a:stretch>
            <a:fillRect/>
          </a:stretch>
        </p:blipFill>
        <p:spPr bwMode="auto">
          <a:xfrm>
            <a:off x="5867400" y="896816"/>
            <a:ext cx="2590800" cy="1635369"/>
          </a:xfrm>
          <a:prstGeom prst="rect">
            <a:avLst/>
          </a:prstGeom>
          <a:ln>
            <a:noFill/>
          </a:ln>
          <a:effectLst>
            <a:softEdge rad="1270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94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55113" cy="571500"/>
          </a:xfrm>
          <a:prstGeom prst="rect">
            <a:avLst/>
          </a:prstGeom>
          <a:solidFill>
            <a:srgbClr val="003366"/>
          </a:solidFill>
          <a:ln w="9525">
            <a:noFill/>
            <a:miter lim="800000"/>
            <a:headEnd/>
            <a:tailEnd/>
          </a:ln>
        </p:spPr>
        <p:txBody>
          <a:bodyPr rIns="274320" anchor="ctr"/>
          <a:lstStyle/>
          <a:p>
            <a:r>
              <a:rPr lang="en-US" sz="2800">
                <a:solidFill>
                  <a:schemeClr val="bg1"/>
                </a:solidFill>
                <a:ea typeface="Osaka"/>
                <a:cs typeface="Osaka"/>
              </a:rPr>
              <a:t>… But is Reflective of Some Enduring Truths  </a:t>
            </a:r>
          </a:p>
        </p:txBody>
      </p:sp>
      <p:sp>
        <p:nvSpPr>
          <p:cNvPr id="90115" name="Rectangle 2"/>
          <p:cNvSpPr txBox="1">
            <a:spLocks noChangeArrowheads="1"/>
          </p:cNvSpPr>
          <p:nvPr/>
        </p:nvSpPr>
        <p:spPr bwMode="auto">
          <a:xfrm>
            <a:off x="-228600" y="1600200"/>
            <a:ext cx="5334000" cy="2819400"/>
          </a:xfrm>
          <a:prstGeom prst="rect">
            <a:avLst/>
          </a:prstGeom>
          <a:noFill/>
          <a:ln w="9525">
            <a:noFill/>
            <a:miter lim="800000"/>
            <a:headEnd/>
            <a:tailEnd/>
          </a:ln>
        </p:spPr>
        <p:txBody>
          <a:bodyPr/>
          <a:lstStyle/>
          <a:p>
            <a:pPr marL="742950" lvl="1" indent="-285750">
              <a:lnSpc>
                <a:spcPct val="90000"/>
              </a:lnSpc>
              <a:spcBef>
                <a:spcPts val="600"/>
              </a:spcBef>
              <a:spcAft>
                <a:spcPts val="600"/>
              </a:spcAft>
              <a:buFont typeface="Arial" pitchFamily="34" charset="0"/>
              <a:buChar char="–"/>
            </a:pPr>
            <a:r>
              <a:rPr lang="en-GB" sz="2000" b="0" dirty="0">
                <a:solidFill>
                  <a:schemeClr val="tx1"/>
                </a:solidFill>
              </a:rPr>
              <a:t>People are Singapore’s only natural resource</a:t>
            </a:r>
          </a:p>
          <a:p>
            <a:pPr marL="742950" lvl="1" indent="-285750">
              <a:lnSpc>
                <a:spcPct val="90000"/>
              </a:lnSpc>
              <a:spcBef>
                <a:spcPts val="600"/>
              </a:spcBef>
              <a:spcAft>
                <a:spcPts val="600"/>
              </a:spcAft>
              <a:buFont typeface="Arial" pitchFamily="34" charset="0"/>
              <a:buChar char="–"/>
            </a:pPr>
            <a:r>
              <a:rPr lang="en-GB" sz="2000" b="0" dirty="0">
                <a:solidFill>
                  <a:schemeClr val="tx1"/>
                </a:solidFill>
              </a:rPr>
              <a:t>Education prepares our children for joining the workforce in an increasingly uncertain and globalised world</a:t>
            </a:r>
          </a:p>
          <a:p>
            <a:pPr marL="742950" lvl="1" indent="-285750">
              <a:lnSpc>
                <a:spcPct val="90000"/>
              </a:lnSpc>
              <a:spcBef>
                <a:spcPts val="600"/>
              </a:spcBef>
              <a:spcAft>
                <a:spcPts val="600"/>
              </a:spcAft>
              <a:buFont typeface="Arial" pitchFamily="34" charset="0"/>
              <a:buChar char="–"/>
            </a:pPr>
            <a:r>
              <a:rPr lang="en-GB" sz="2000" b="0" dirty="0">
                <a:solidFill>
                  <a:schemeClr val="tx1"/>
                </a:solidFill>
              </a:rPr>
              <a:t>Close coordination to develop these connections</a:t>
            </a:r>
          </a:p>
        </p:txBody>
      </p:sp>
      <p:sp>
        <p:nvSpPr>
          <p:cNvPr id="90116" name="Slide Number Placeholder 26"/>
          <p:cNvSpPr>
            <a:spLocks noGrp="1"/>
          </p:cNvSpPr>
          <p:nvPr>
            <p:ph type="sldNum" sz="quarter" idx="11"/>
          </p:nvPr>
        </p:nvSpPr>
        <p:spPr>
          <a:noFill/>
        </p:spPr>
        <p:txBody>
          <a:bodyPr/>
          <a:lstStyle/>
          <a:p>
            <a:fld id="{8FF6A83D-2FC2-41D8-AF0C-6771E17D6569}" type="slidenum">
              <a:rPr lang="en-US"/>
              <a:pPr/>
              <a:t>6</a:t>
            </a:fld>
            <a:endParaRPr lang="en-US"/>
          </a:p>
        </p:txBody>
      </p:sp>
      <p:pic>
        <p:nvPicPr>
          <p:cNvPr id="90117" name="Picture 2" descr="http://www.eco-business.com/wp-content/uploads/photologue/photos/singapore.jpg"/>
          <p:cNvPicPr>
            <a:picLocks noChangeAspect="1" noChangeArrowheads="1"/>
          </p:cNvPicPr>
          <p:nvPr/>
        </p:nvPicPr>
        <p:blipFill>
          <a:blip r:embed="rId3" cstate="print"/>
          <a:srcRect l="6920" t="13026"/>
          <a:stretch>
            <a:fillRect/>
          </a:stretch>
        </p:blipFill>
        <p:spPr bwMode="auto">
          <a:xfrm>
            <a:off x="5437188" y="1447800"/>
            <a:ext cx="3249612" cy="2272207"/>
          </a:xfrm>
          <a:prstGeom prst="rect">
            <a:avLst/>
          </a:prstGeom>
          <a:noFill/>
          <a:ln w="9525">
            <a:noFill/>
            <a:miter lim="800000"/>
            <a:headEnd/>
            <a:tailEnd/>
          </a:ln>
        </p:spPr>
      </p:pic>
      <p:sp>
        <p:nvSpPr>
          <p:cNvPr id="90118" name="Rectangle 2"/>
          <p:cNvSpPr txBox="1">
            <a:spLocks noChangeArrowheads="1"/>
          </p:cNvSpPr>
          <p:nvPr/>
        </p:nvSpPr>
        <p:spPr bwMode="auto">
          <a:xfrm>
            <a:off x="-152400" y="4648200"/>
            <a:ext cx="8915400" cy="1295399"/>
          </a:xfrm>
          <a:prstGeom prst="rect">
            <a:avLst/>
          </a:prstGeom>
          <a:noFill/>
          <a:ln w="9525">
            <a:noFill/>
            <a:miter lim="800000"/>
            <a:headEnd/>
            <a:tailEnd/>
          </a:ln>
        </p:spPr>
        <p:txBody>
          <a:bodyPr/>
          <a:lstStyle/>
          <a:p>
            <a:pPr marL="742950" lvl="1" indent="-285750">
              <a:lnSpc>
                <a:spcPct val="90000"/>
              </a:lnSpc>
              <a:spcBef>
                <a:spcPts val="600"/>
              </a:spcBef>
              <a:spcAft>
                <a:spcPts val="600"/>
              </a:spcAft>
              <a:buFont typeface="Arial" pitchFamily="34" charset="0"/>
              <a:buChar char="–"/>
            </a:pPr>
            <a:r>
              <a:rPr lang="en-GB" sz="2000" b="0" dirty="0" smtClean="0">
                <a:solidFill>
                  <a:schemeClr val="tx1"/>
                </a:solidFill>
              </a:rPr>
              <a:t>Education </a:t>
            </a:r>
            <a:r>
              <a:rPr lang="en-GB" sz="2000" b="0" dirty="0">
                <a:solidFill>
                  <a:schemeClr val="tx1"/>
                </a:solidFill>
              </a:rPr>
              <a:t>is a key social leveller</a:t>
            </a:r>
          </a:p>
          <a:p>
            <a:pPr marL="742950" lvl="1" indent="-285750">
              <a:lnSpc>
                <a:spcPct val="90000"/>
              </a:lnSpc>
              <a:spcBef>
                <a:spcPts val="600"/>
              </a:spcBef>
              <a:spcAft>
                <a:spcPts val="600"/>
              </a:spcAft>
              <a:buFont typeface="Arial" pitchFamily="34" charset="0"/>
              <a:buChar char="–"/>
            </a:pPr>
            <a:r>
              <a:rPr lang="en-GB" sz="2000" b="0" dirty="0">
                <a:solidFill>
                  <a:schemeClr val="tx1"/>
                </a:solidFill>
              </a:rPr>
              <a:t>Helping children be the best that they can be</a:t>
            </a:r>
          </a:p>
          <a:p>
            <a:pPr marL="742950" lvl="1" indent="-285750">
              <a:lnSpc>
                <a:spcPct val="90000"/>
              </a:lnSpc>
              <a:spcBef>
                <a:spcPts val="600"/>
              </a:spcBef>
              <a:spcAft>
                <a:spcPts val="600"/>
              </a:spcAft>
              <a:buFont typeface="Arial" pitchFamily="34" charset="0"/>
              <a:buChar char="–"/>
            </a:pPr>
            <a:r>
              <a:rPr lang="en-GB" sz="2000" b="0" dirty="0">
                <a:solidFill>
                  <a:schemeClr val="tx1"/>
                </a:solidFill>
              </a:rPr>
              <a:t>Multiple pathways for success, customised programmes from schools</a:t>
            </a:r>
          </a:p>
        </p:txBody>
      </p:sp>
      <p:sp>
        <p:nvSpPr>
          <p:cNvPr id="90119" name="Rectangle 2"/>
          <p:cNvSpPr txBox="1">
            <a:spLocks noChangeArrowheads="1"/>
          </p:cNvSpPr>
          <p:nvPr/>
        </p:nvSpPr>
        <p:spPr bwMode="auto">
          <a:xfrm>
            <a:off x="0" y="762000"/>
            <a:ext cx="9144000" cy="533400"/>
          </a:xfrm>
          <a:prstGeom prst="rect">
            <a:avLst/>
          </a:prstGeom>
          <a:solidFill>
            <a:schemeClr val="bg1"/>
          </a:solidFill>
          <a:ln w="9525">
            <a:noFill/>
            <a:miter lim="800000"/>
            <a:headEnd/>
            <a:tailEnd/>
          </a:ln>
        </p:spPr>
        <p:txBody>
          <a:bodyPr/>
          <a:lstStyle/>
          <a:p>
            <a:pPr marL="742950" lvl="1" indent="-285750">
              <a:lnSpc>
                <a:spcPct val="90000"/>
              </a:lnSpc>
              <a:spcBef>
                <a:spcPct val="20000"/>
              </a:spcBef>
            </a:pPr>
            <a:endParaRPr lang="en-US" sz="600" i="1">
              <a:solidFill>
                <a:srgbClr val="333399"/>
              </a:solidFill>
            </a:endParaRPr>
          </a:p>
          <a:p>
            <a:pPr marL="342900" indent="-225425">
              <a:lnSpc>
                <a:spcPct val="90000"/>
              </a:lnSpc>
              <a:spcBef>
                <a:spcPct val="20000"/>
              </a:spcBef>
            </a:pPr>
            <a:r>
              <a:rPr lang="en-US" sz="2600">
                <a:solidFill>
                  <a:schemeClr val="tx1"/>
                </a:solidFill>
              </a:rPr>
              <a:t>A Key Role of Education is to Support our Economy…</a:t>
            </a:r>
            <a:endParaRPr lang="en-GB" sz="2200" b="0">
              <a:solidFill>
                <a:schemeClr val="tx1"/>
              </a:solidFill>
            </a:endParaRPr>
          </a:p>
        </p:txBody>
      </p:sp>
      <p:sp>
        <p:nvSpPr>
          <p:cNvPr id="8" name="Rectangle 7"/>
          <p:cNvSpPr/>
          <p:nvPr/>
        </p:nvSpPr>
        <p:spPr>
          <a:xfrm>
            <a:off x="76200" y="4114800"/>
            <a:ext cx="8382000" cy="424732"/>
          </a:xfrm>
          <a:prstGeom prst="rect">
            <a:avLst/>
          </a:prstGeom>
        </p:spPr>
        <p:txBody>
          <a:bodyPr wrap="square">
            <a:spAutoFit/>
          </a:bodyPr>
          <a:lstStyle/>
          <a:p>
            <a:pPr marL="342900" indent="-225425">
              <a:lnSpc>
                <a:spcPct val="90000"/>
              </a:lnSpc>
              <a:spcBef>
                <a:spcPct val="20000"/>
              </a:spcBef>
            </a:pPr>
            <a:r>
              <a:rPr lang="en-US" dirty="0" smtClean="0">
                <a:solidFill>
                  <a:schemeClr val="tx1"/>
                </a:solidFill>
              </a:rPr>
              <a:t>… While also Fulfilling the Aspirations of our Children</a:t>
            </a: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9"/>
          <p:cNvSpPr>
            <a:spLocks noGrp="1" noChangeArrowheads="1"/>
          </p:cNvSpPr>
          <p:nvPr>
            <p:ph type="title"/>
          </p:nvPr>
        </p:nvSpPr>
        <p:spPr>
          <a:xfrm>
            <a:off x="0" y="173038"/>
            <a:ext cx="9155113" cy="523875"/>
          </a:xfrm>
          <a:solidFill>
            <a:srgbClr val="002060"/>
          </a:solidFill>
        </p:spPr>
        <p:txBody>
          <a:bodyPr/>
          <a:lstStyle/>
          <a:p>
            <a:pPr eaLnBrk="1" hangingPunct="1"/>
            <a:r>
              <a:rPr lang="en-US" dirty="0" smtClean="0">
                <a:solidFill>
                  <a:schemeClr val="bg1"/>
                </a:solidFill>
              </a:rPr>
              <a:t>We Have Transformed Our Education Landscape…</a:t>
            </a:r>
          </a:p>
        </p:txBody>
      </p:sp>
      <p:grpSp>
        <p:nvGrpSpPr>
          <p:cNvPr id="2" name="Group 20"/>
          <p:cNvGrpSpPr>
            <a:grpSpLocks/>
          </p:cNvGrpSpPr>
          <p:nvPr/>
        </p:nvGrpSpPr>
        <p:grpSpPr bwMode="auto">
          <a:xfrm>
            <a:off x="304800" y="1504950"/>
            <a:ext cx="8382000" cy="4319588"/>
            <a:chOff x="304800" y="1568450"/>
            <a:chExt cx="8382000" cy="4319588"/>
          </a:xfrm>
        </p:grpSpPr>
        <p:sp>
          <p:nvSpPr>
            <p:cNvPr id="88070" name="Line 5"/>
            <p:cNvSpPr>
              <a:spLocks noChangeShapeType="1"/>
            </p:cNvSpPr>
            <p:nvPr/>
          </p:nvSpPr>
          <p:spPr bwMode="auto">
            <a:xfrm flipV="1">
              <a:off x="4645025" y="5057775"/>
              <a:ext cx="3175" cy="428625"/>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8071" name="Line 6"/>
            <p:cNvSpPr>
              <a:spLocks noChangeShapeType="1"/>
            </p:cNvSpPr>
            <p:nvPr/>
          </p:nvSpPr>
          <p:spPr bwMode="auto">
            <a:xfrm flipV="1">
              <a:off x="1484313" y="3668713"/>
              <a:ext cx="1587" cy="446087"/>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8072" name="Line 7"/>
            <p:cNvSpPr>
              <a:spLocks noChangeShapeType="1"/>
            </p:cNvSpPr>
            <p:nvPr/>
          </p:nvSpPr>
          <p:spPr bwMode="auto">
            <a:xfrm flipV="1">
              <a:off x="4646613" y="3668713"/>
              <a:ext cx="1587" cy="446087"/>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8073" name="Line 15"/>
            <p:cNvSpPr>
              <a:spLocks noChangeShapeType="1"/>
            </p:cNvSpPr>
            <p:nvPr/>
          </p:nvSpPr>
          <p:spPr bwMode="auto">
            <a:xfrm flipV="1">
              <a:off x="7639050" y="3713163"/>
              <a:ext cx="1588" cy="446087"/>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418897" name="AutoShape 81"/>
            <p:cNvSpPr>
              <a:spLocks noChangeArrowheads="1"/>
            </p:cNvSpPr>
            <p:nvPr/>
          </p:nvSpPr>
          <p:spPr bwMode="auto">
            <a:xfrm>
              <a:off x="533400" y="3987800"/>
              <a:ext cx="8121650" cy="1055688"/>
            </a:xfrm>
            <a:prstGeom prst="roundRect">
              <a:avLst>
                <a:gd name="adj" fmla="val 16667"/>
              </a:avLst>
            </a:prstGeom>
            <a:solidFill>
              <a:srgbClr val="FFFF99"/>
            </a:solidFill>
            <a:ln w="9525" algn="ctr">
              <a:noFill/>
              <a:round/>
              <a:headEnd/>
              <a:tailEnd/>
            </a:ln>
            <a:effectLst>
              <a:outerShdw dist="107763" dir="2700000" algn="ctr" rotWithShape="0">
                <a:schemeClr val="bg2">
                  <a:alpha val="74997"/>
                </a:schemeClr>
              </a:outerShdw>
            </a:effectLst>
          </p:spPr>
          <p:txBody>
            <a:bodyPr lIns="92075" tIns="46038" rIns="92075" bIns="46038" anchor="ctr">
              <a:spAutoFit/>
            </a:bodyPr>
            <a:lstStyle/>
            <a:p>
              <a:pPr algn="ctr">
                <a:spcBef>
                  <a:spcPct val="50000"/>
                </a:spcBef>
              </a:pPr>
              <a:r>
                <a:rPr lang="en-US"/>
                <a:t>Secondary School </a:t>
              </a:r>
              <a:r>
                <a:rPr lang="en-US" sz="1800"/>
                <a:t>(4-5 years)</a:t>
              </a:r>
            </a:p>
            <a:p>
              <a:pPr algn="ctr">
                <a:spcBef>
                  <a:spcPct val="50000"/>
                </a:spcBef>
              </a:pPr>
              <a:endParaRPr lang="en-US" sz="2200"/>
            </a:p>
          </p:txBody>
        </p:sp>
        <p:sp>
          <p:nvSpPr>
            <p:cNvPr id="418895" name="AutoShape 79"/>
            <p:cNvSpPr>
              <a:spLocks noChangeArrowheads="1"/>
            </p:cNvSpPr>
            <p:nvPr/>
          </p:nvSpPr>
          <p:spPr bwMode="auto">
            <a:xfrm>
              <a:off x="609600" y="5389563"/>
              <a:ext cx="8077200" cy="498475"/>
            </a:xfrm>
            <a:prstGeom prst="roundRect">
              <a:avLst>
                <a:gd name="adj" fmla="val 16667"/>
              </a:avLst>
            </a:prstGeom>
            <a:solidFill>
              <a:srgbClr val="FFFF99"/>
            </a:solidFill>
            <a:ln w="9525" algn="ctr">
              <a:noFill/>
              <a:round/>
              <a:headEnd/>
              <a:tailEnd/>
            </a:ln>
            <a:effectLst>
              <a:outerShdw dist="107763" dir="2700000" algn="ctr" rotWithShape="0">
                <a:schemeClr val="bg2">
                  <a:alpha val="74997"/>
                </a:schemeClr>
              </a:outerShdw>
            </a:effectLst>
          </p:spPr>
          <p:txBody>
            <a:bodyPr lIns="92075" tIns="46038" rIns="92075" bIns="46038" anchor="ctr">
              <a:spAutoFit/>
            </a:bodyPr>
            <a:lstStyle/>
            <a:p>
              <a:pPr algn="ctr">
                <a:spcBef>
                  <a:spcPct val="50000"/>
                </a:spcBef>
                <a:defRPr/>
              </a:pPr>
              <a:r>
                <a:rPr lang="en-US"/>
                <a:t>Primary School </a:t>
              </a:r>
              <a:r>
                <a:rPr lang="en-US" sz="1800"/>
                <a:t>(6 years)</a:t>
              </a:r>
            </a:p>
          </p:txBody>
        </p:sp>
        <p:sp>
          <p:nvSpPr>
            <p:cNvPr id="88076" name="Line 14"/>
            <p:cNvSpPr>
              <a:spLocks noChangeShapeType="1"/>
            </p:cNvSpPr>
            <p:nvPr/>
          </p:nvSpPr>
          <p:spPr bwMode="auto">
            <a:xfrm flipV="1">
              <a:off x="1484313" y="2106613"/>
              <a:ext cx="1587" cy="887412"/>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8077" name="Line 16"/>
            <p:cNvSpPr>
              <a:spLocks noChangeShapeType="1"/>
            </p:cNvSpPr>
            <p:nvPr/>
          </p:nvSpPr>
          <p:spPr bwMode="auto">
            <a:xfrm flipH="1" flipV="1">
              <a:off x="2971800" y="2178050"/>
              <a:ext cx="685800" cy="68580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8078" name="Line 17"/>
            <p:cNvSpPr>
              <a:spLocks noChangeShapeType="1"/>
            </p:cNvSpPr>
            <p:nvPr/>
          </p:nvSpPr>
          <p:spPr bwMode="auto">
            <a:xfrm flipH="1" flipV="1">
              <a:off x="5757863" y="3109913"/>
              <a:ext cx="684212" cy="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8079" name="Rectangle 71"/>
            <p:cNvSpPr>
              <a:spLocks noChangeArrowheads="1"/>
            </p:cNvSpPr>
            <p:nvPr/>
          </p:nvSpPr>
          <p:spPr bwMode="auto">
            <a:xfrm>
              <a:off x="685800" y="4533900"/>
              <a:ext cx="1905000" cy="457200"/>
            </a:xfrm>
            <a:prstGeom prst="rect">
              <a:avLst/>
            </a:prstGeom>
            <a:solidFill>
              <a:schemeClr val="accent1"/>
            </a:solidFill>
            <a:ln w="9525">
              <a:noFill/>
              <a:miter lim="800000"/>
              <a:headEnd/>
              <a:tailEnd/>
            </a:ln>
          </p:spPr>
          <p:txBody>
            <a:bodyPr wrap="none" anchor="ctr"/>
            <a:lstStyle/>
            <a:p>
              <a:pPr algn="ctr"/>
              <a:r>
                <a:rPr lang="en-US" sz="2200" b="0">
                  <a:solidFill>
                    <a:srgbClr val="000000"/>
                  </a:solidFill>
                </a:rPr>
                <a:t>Express </a:t>
              </a:r>
              <a:r>
                <a:rPr lang="en-US" sz="2200" b="0">
                  <a:solidFill>
                    <a:srgbClr val="FF0000"/>
                  </a:solidFill>
                </a:rPr>
                <a:t>(59%)</a:t>
              </a:r>
            </a:p>
          </p:txBody>
        </p:sp>
        <p:sp>
          <p:nvSpPr>
            <p:cNvPr id="88080" name="Rectangle 72"/>
            <p:cNvSpPr>
              <a:spLocks noChangeArrowheads="1"/>
            </p:cNvSpPr>
            <p:nvPr/>
          </p:nvSpPr>
          <p:spPr bwMode="auto">
            <a:xfrm>
              <a:off x="2895600" y="4533900"/>
              <a:ext cx="2724150" cy="457200"/>
            </a:xfrm>
            <a:prstGeom prst="rect">
              <a:avLst/>
            </a:prstGeom>
            <a:solidFill>
              <a:schemeClr val="accent1"/>
            </a:solidFill>
            <a:ln w="9525">
              <a:noFill/>
              <a:miter lim="800000"/>
              <a:headEnd/>
              <a:tailEnd/>
            </a:ln>
          </p:spPr>
          <p:txBody>
            <a:bodyPr wrap="none" anchor="ctr"/>
            <a:lstStyle/>
            <a:p>
              <a:pPr algn="ctr"/>
              <a:r>
                <a:rPr lang="en-US" sz="2200" b="0">
                  <a:solidFill>
                    <a:srgbClr val="000000"/>
                  </a:solidFill>
                </a:rPr>
                <a:t>N(A) </a:t>
              </a:r>
              <a:r>
                <a:rPr lang="en-US" sz="2200" b="0">
                  <a:solidFill>
                    <a:srgbClr val="FF0000"/>
                  </a:solidFill>
                </a:rPr>
                <a:t>(25%)</a:t>
              </a:r>
            </a:p>
          </p:txBody>
        </p:sp>
        <p:sp>
          <p:nvSpPr>
            <p:cNvPr id="88081" name="Rectangle 73"/>
            <p:cNvSpPr>
              <a:spLocks noChangeArrowheads="1"/>
            </p:cNvSpPr>
            <p:nvPr/>
          </p:nvSpPr>
          <p:spPr bwMode="auto">
            <a:xfrm>
              <a:off x="5867400" y="4495800"/>
              <a:ext cx="2667000" cy="495300"/>
            </a:xfrm>
            <a:prstGeom prst="rect">
              <a:avLst/>
            </a:prstGeom>
            <a:solidFill>
              <a:schemeClr val="accent1"/>
            </a:solidFill>
            <a:ln w="9525">
              <a:noFill/>
              <a:miter lim="800000"/>
              <a:headEnd/>
              <a:tailEnd/>
            </a:ln>
          </p:spPr>
          <p:txBody>
            <a:bodyPr wrap="none" anchor="ctr"/>
            <a:lstStyle/>
            <a:p>
              <a:pPr algn="ctr"/>
              <a:r>
                <a:rPr lang="en-US" sz="2200" b="0">
                  <a:solidFill>
                    <a:srgbClr val="000000"/>
                  </a:solidFill>
                </a:rPr>
                <a:t>N(T) </a:t>
              </a:r>
              <a:r>
                <a:rPr lang="en-US" sz="2200" b="0">
                  <a:solidFill>
                    <a:srgbClr val="FF0000"/>
                  </a:solidFill>
                </a:rPr>
                <a:t>(13%)</a:t>
              </a:r>
            </a:p>
          </p:txBody>
        </p:sp>
        <p:sp>
          <p:nvSpPr>
            <p:cNvPr id="418898" name="AutoShape 82"/>
            <p:cNvSpPr>
              <a:spLocks noChangeArrowheads="1"/>
            </p:cNvSpPr>
            <p:nvPr/>
          </p:nvSpPr>
          <p:spPr bwMode="auto">
            <a:xfrm>
              <a:off x="457200" y="2760663"/>
              <a:ext cx="2438400" cy="919162"/>
            </a:xfrm>
            <a:prstGeom prst="roundRect">
              <a:avLst>
                <a:gd name="adj" fmla="val 16667"/>
              </a:avLst>
            </a:prstGeom>
            <a:solidFill>
              <a:srgbClr val="FFFF99"/>
            </a:solidFill>
            <a:ln w="9525" algn="ctr">
              <a:noFill/>
              <a:round/>
              <a:headEnd/>
              <a:tailEnd/>
            </a:ln>
            <a:effectLst>
              <a:outerShdw dist="107763" dir="2700000" algn="ctr" rotWithShape="0">
                <a:schemeClr val="bg2">
                  <a:alpha val="74997"/>
                </a:schemeClr>
              </a:outerShdw>
            </a:effectLst>
          </p:spPr>
          <p:txBody>
            <a:bodyPr lIns="92075" tIns="46038" rIns="92075" bIns="46038" anchor="ctr">
              <a:spAutoFit/>
            </a:bodyPr>
            <a:lstStyle/>
            <a:p>
              <a:pPr algn="ctr">
                <a:spcBef>
                  <a:spcPct val="50000"/>
                </a:spcBef>
              </a:pPr>
              <a:r>
                <a:rPr lang="en-US"/>
                <a:t>Junior College </a:t>
              </a:r>
              <a:br>
                <a:rPr lang="en-US"/>
              </a:br>
              <a:r>
                <a:rPr lang="en-US">
                  <a:solidFill>
                    <a:srgbClr val="FF0000"/>
                  </a:solidFill>
                </a:rPr>
                <a:t>(28%)</a:t>
              </a:r>
              <a:endParaRPr lang="en-US" sz="1800">
                <a:solidFill>
                  <a:srgbClr val="FF0000"/>
                </a:solidFill>
              </a:endParaRPr>
            </a:p>
          </p:txBody>
        </p:sp>
        <p:sp>
          <p:nvSpPr>
            <p:cNvPr id="418899" name="AutoShape 83"/>
            <p:cNvSpPr>
              <a:spLocks noChangeArrowheads="1"/>
            </p:cNvSpPr>
            <p:nvPr/>
          </p:nvSpPr>
          <p:spPr bwMode="auto">
            <a:xfrm>
              <a:off x="3657600" y="2044700"/>
              <a:ext cx="2057400" cy="1600200"/>
            </a:xfrm>
            <a:prstGeom prst="roundRect">
              <a:avLst>
                <a:gd name="adj" fmla="val 16667"/>
              </a:avLst>
            </a:prstGeom>
            <a:solidFill>
              <a:srgbClr val="FFFF99"/>
            </a:solidFill>
            <a:ln w="9525" algn="ctr">
              <a:noFill/>
              <a:round/>
              <a:headEnd/>
              <a:tailEnd/>
            </a:ln>
            <a:effectLst>
              <a:outerShdw dist="107763" dir="2700000" algn="ctr" rotWithShape="0">
                <a:schemeClr val="bg2">
                  <a:alpha val="74997"/>
                </a:schemeClr>
              </a:outerShdw>
            </a:effectLst>
          </p:spPr>
          <p:txBody>
            <a:bodyPr lIns="92075" tIns="46038" rIns="92075" bIns="46038" anchor="ctr"/>
            <a:lstStyle/>
            <a:p>
              <a:pPr algn="ctr">
                <a:spcBef>
                  <a:spcPct val="50000"/>
                </a:spcBef>
              </a:pPr>
              <a:r>
                <a:rPr lang="en-US"/>
                <a:t>Polytechnic </a:t>
              </a:r>
              <a:br>
                <a:rPr lang="en-US"/>
              </a:br>
              <a:r>
                <a:rPr lang="en-US">
                  <a:solidFill>
                    <a:srgbClr val="FF0000"/>
                  </a:solidFill>
                </a:rPr>
                <a:t>(43%)</a:t>
              </a:r>
              <a:endParaRPr lang="en-US" sz="1800">
                <a:solidFill>
                  <a:srgbClr val="FF0000"/>
                </a:solidFill>
              </a:endParaRPr>
            </a:p>
          </p:txBody>
        </p:sp>
        <p:sp>
          <p:nvSpPr>
            <p:cNvPr id="418900" name="AutoShape 84"/>
            <p:cNvSpPr>
              <a:spLocks noChangeArrowheads="1"/>
            </p:cNvSpPr>
            <p:nvPr/>
          </p:nvSpPr>
          <p:spPr bwMode="auto">
            <a:xfrm>
              <a:off x="6477000" y="2224088"/>
              <a:ext cx="2209800" cy="1566862"/>
            </a:xfrm>
            <a:prstGeom prst="roundRect">
              <a:avLst>
                <a:gd name="adj" fmla="val 16667"/>
              </a:avLst>
            </a:prstGeom>
            <a:solidFill>
              <a:srgbClr val="FFFF99"/>
            </a:solidFill>
            <a:ln w="9525" algn="ctr">
              <a:noFill/>
              <a:round/>
              <a:headEnd/>
              <a:tailEnd/>
            </a:ln>
            <a:effectLst>
              <a:outerShdw dist="107763" dir="2700000" algn="ctr" rotWithShape="0">
                <a:schemeClr val="bg2">
                  <a:alpha val="74997"/>
                </a:schemeClr>
              </a:outerShdw>
            </a:effectLst>
          </p:spPr>
          <p:txBody>
            <a:bodyPr lIns="92075" tIns="0" rIns="92075" bIns="0" anchor="ctr">
              <a:spAutoFit/>
            </a:bodyPr>
            <a:lstStyle/>
            <a:p>
              <a:pPr algn="ctr">
                <a:spcBef>
                  <a:spcPct val="50000"/>
                </a:spcBef>
              </a:pPr>
              <a:r>
                <a:rPr lang="en-US" sz="2200"/>
                <a:t>Institute of Technical Education</a:t>
              </a:r>
              <a:r>
                <a:rPr lang="en-US"/>
                <a:t> </a:t>
              </a:r>
              <a:br>
                <a:rPr lang="en-US"/>
              </a:br>
              <a:r>
                <a:rPr lang="en-US">
                  <a:solidFill>
                    <a:srgbClr val="FF0000"/>
                  </a:solidFill>
                </a:rPr>
                <a:t>(22%)</a:t>
              </a:r>
              <a:endParaRPr lang="en-US" sz="1800">
                <a:solidFill>
                  <a:srgbClr val="FF0000"/>
                </a:solidFill>
              </a:endParaRPr>
            </a:p>
          </p:txBody>
        </p:sp>
        <p:sp>
          <p:nvSpPr>
            <p:cNvPr id="418901" name="AutoShape 85"/>
            <p:cNvSpPr>
              <a:spLocks noChangeArrowheads="1"/>
            </p:cNvSpPr>
            <p:nvPr/>
          </p:nvSpPr>
          <p:spPr bwMode="auto">
            <a:xfrm>
              <a:off x="304800" y="1568450"/>
              <a:ext cx="3200400" cy="511175"/>
            </a:xfrm>
            <a:prstGeom prst="roundRect">
              <a:avLst>
                <a:gd name="adj" fmla="val 16667"/>
              </a:avLst>
            </a:prstGeom>
            <a:solidFill>
              <a:srgbClr val="FFFF99"/>
            </a:solidFill>
            <a:ln w="9525" algn="ctr">
              <a:noFill/>
              <a:round/>
              <a:headEnd/>
              <a:tailEnd/>
            </a:ln>
            <a:effectLst>
              <a:outerShdw dist="107763" dir="2700000" algn="ctr" rotWithShape="0">
                <a:schemeClr val="bg2">
                  <a:alpha val="74997"/>
                </a:schemeClr>
              </a:outerShdw>
            </a:effectLst>
          </p:spPr>
          <p:txBody>
            <a:bodyPr lIns="92075" tIns="46038" rIns="92075" bIns="46038" anchor="ctr">
              <a:spAutoFit/>
            </a:bodyPr>
            <a:lstStyle/>
            <a:p>
              <a:pPr algn="ctr">
                <a:spcBef>
                  <a:spcPct val="50000"/>
                </a:spcBef>
                <a:defRPr/>
              </a:pPr>
              <a:r>
                <a:rPr lang="en-US" dirty="0"/>
                <a:t>University </a:t>
              </a:r>
              <a:r>
                <a:rPr lang="en-US" dirty="0">
                  <a:solidFill>
                    <a:srgbClr val="FF0000"/>
                  </a:solidFill>
                </a:rPr>
                <a:t>(27%)</a:t>
              </a:r>
            </a:p>
          </p:txBody>
        </p:sp>
      </p:grpSp>
      <p:sp>
        <p:nvSpPr>
          <p:cNvPr id="88068" name="Slide Number Placeholder 19"/>
          <p:cNvSpPr>
            <a:spLocks noGrp="1"/>
          </p:cNvSpPr>
          <p:nvPr>
            <p:ph type="sldNum" sz="quarter" idx="11"/>
          </p:nvPr>
        </p:nvSpPr>
        <p:spPr>
          <a:noFill/>
        </p:spPr>
        <p:txBody>
          <a:bodyPr/>
          <a:lstStyle/>
          <a:p>
            <a:fld id="{F82F3CF2-E862-4A13-B9CA-9FE9307A0140}" type="slidenum">
              <a:rPr lang="en-US"/>
              <a:pPr/>
              <a:t>7</a:t>
            </a:fld>
            <a:endParaRPr lang="en-US"/>
          </a:p>
        </p:txBody>
      </p:sp>
      <p:sp>
        <p:nvSpPr>
          <p:cNvPr id="21" name="Rounded Rectangle 20"/>
          <p:cNvSpPr/>
          <p:nvPr/>
        </p:nvSpPr>
        <p:spPr>
          <a:xfrm>
            <a:off x="114300" y="838200"/>
            <a:ext cx="891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Continuing Education and Training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5562600"/>
            <a:ext cx="9144000" cy="1295400"/>
          </a:xfrm>
          <a:prstGeom prst="rect">
            <a:avLst/>
          </a:prstGeom>
          <a:solidFill>
            <a:schemeClr val="bg1"/>
          </a:solidFill>
          <a:ln w="9525">
            <a:noFill/>
            <a:miter lim="800000"/>
            <a:headEnd/>
            <a:tailEnd/>
          </a:ln>
        </p:spPr>
        <p:txBody>
          <a:bodyPr wrap="none" anchor="ctr"/>
          <a:lstStyle/>
          <a:p>
            <a:pPr algn="ctr">
              <a:spcBef>
                <a:spcPct val="50000"/>
              </a:spcBef>
            </a:pPr>
            <a:endParaRPr lang="en-US"/>
          </a:p>
        </p:txBody>
      </p:sp>
      <p:sp>
        <p:nvSpPr>
          <p:cNvPr id="82" name="Line 46"/>
          <p:cNvSpPr>
            <a:spLocks noChangeShapeType="1"/>
          </p:cNvSpPr>
          <p:nvPr/>
        </p:nvSpPr>
        <p:spPr bwMode="auto">
          <a:xfrm flipV="1">
            <a:off x="8382000" y="1066800"/>
            <a:ext cx="0" cy="609600"/>
          </a:xfrm>
          <a:prstGeom prst="line">
            <a:avLst/>
          </a:prstGeom>
          <a:noFill/>
          <a:ln w="38100">
            <a:solidFill>
              <a:srgbClr val="92D050"/>
            </a:solidFill>
            <a:round/>
            <a:headEnd type="triangle" w="med" len="med"/>
            <a:tailEnd/>
          </a:ln>
        </p:spPr>
        <p:txBody>
          <a:bodyPr lIns="92075" tIns="46038" rIns="92075" bIns="46038" anchor="b">
            <a:spAutoFit/>
          </a:bodyPr>
          <a:lstStyle/>
          <a:p>
            <a:endParaRPr lang="en-GB"/>
          </a:p>
        </p:txBody>
      </p:sp>
      <p:sp>
        <p:nvSpPr>
          <p:cNvPr id="89092" name="Line 46"/>
          <p:cNvSpPr>
            <a:spLocks noChangeShapeType="1"/>
          </p:cNvSpPr>
          <p:nvPr/>
        </p:nvSpPr>
        <p:spPr bwMode="auto">
          <a:xfrm flipV="1">
            <a:off x="2133600" y="1676400"/>
            <a:ext cx="0" cy="263525"/>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093" name="Line 43"/>
          <p:cNvSpPr>
            <a:spLocks noChangeShapeType="1"/>
          </p:cNvSpPr>
          <p:nvPr/>
        </p:nvSpPr>
        <p:spPr bwMode="auto">
          <a:xfrm flipH="1">
            <a:off x="5791200" y="2667000"/>
            <a:ext cx="381000" cy="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094" name="AutoShape 88"/>
          <p:cNvSpPr>
            <a:spLocks noChangeArrowheads="1"/>
          </p:cNvSpPr>
          <p:nvPr/>
        </p:nvSpPr>
        <p:spPr bwMode="auto">
          <a:xfrm>
            <a:off x="4648200" y="4368800"/>
            <a:ext cx="1368425" cy="1263650"/>
          </a:xfrm>
          <a:prstGeom prst="roundRect">
            <a:avLst>
              <a:gd name="adj" fmla="val 16667"/>
            </a:avLst>
          </a:prstGeom>
          <a:solidFill>
            <a:srgbClr val="FFFF99"/>
          </a:solidFill>
          <a:ln w="9525">
            <a:noFill/>
            <a:round/>
            <a:headEnd/>
            <a:tailEnd/>
          </a:ln>
        </p:spPr>
        <p:txBody>
          <a:bodyPr lIns="0" rIns="0" anchor="ctr"/>
          <a:lstStyle/>
          <a:p>
            <a:pPr algn="ctr">
              <a:buFont typeface="Wingdings" pitchFamily="2" charset="2"/>
              <a:buNone/>
            </a:pPr>
            <a:r>
              <a:rPr lang="en-US" sz="1500">
                <a:solidFill>
                  <a:srgbClr val="333399"/>
                </a:solidFill>
                <a:ea typeface="Osaka"/>
                <a:cs typeface="Osaka"/>
              </a:rPr>
              <a:t>Secondary Schools </a:t>
            </a:r>
          </a:p>
          <a:p>
            <a:pPr algn="ctr">
              <a:buFont typeface="Wingdings" pitchFamily="2" charset="2"/>
              <a:buNone/>
            </a:pPr>
            <a:r>
              <a:rPr lang="en-US" sz="1500">
                <a:solidFill>
                  <a:srgbClr val="333399"/>
                </a:solidFill>
                <a:ea typeface="Osaka"/>
                <a:cs typeface="Osaka"/>
              </a:rPr>
              <a:t>(4 – 5 years)</a:t>
            </a:r>
          </a:p>
        </p:txBody>
      </p:sp>
      <p:sp>
        <p:nvSpPr>
          <p:cNvPr id="91142" name="AutoShape 93"/>
          <p:cNvSpPr>
            <a:spLocks noChangeArrowheads="1"/>
          </p:cNvSpPr>
          <p:nvPr/>
        </p:nvSpPr>
        <p:spPr bwMode="auto">
          <a:xfrm>
            <a:off x="3060700" y="4435475"/>
            <a:ext cx="1368425" cy="1030288"/>
          </a:xfrm>
          <a:prstGeom prst="roundRect">
            <a:avLst>
              <a:gd name="adj" fmla="val 16667"/>
            </a:avLst>
          </a:prstGeom>
          <a:solidFill>
            <a:schemeClr val="accent1"/>
          </a:solidFill>
          <a:ln w="9525">
            <a:noFill/>
            <a:round/>
            <a:headEnd/>
            <a:tailEnd/>
          </a:ln>
        </p:spPr>
        <p:txBody>
          <a:bodyPr lIns="0" rIns="0" anchor="ctr"/>
          <a:lstStyle/>
          <a:p>
            <a:pPr algn="ctr">
              <a:buFont typeface="Wingdings" pitchFamily="2" charset="2"/>
              <a:buNone/>
            </a:pPr>
            <a:r>
              <a:rPr lang="en-US" sz="1500" i="1">
                <a:solidFill>
                  <a:srgbClr val="CC0000"/>
                </a:solidFill>
                <a:ea typeface="Osaka"/>
                <a:cs typeface="Osaka"/>
              </a:rPr>
              <a:t>Integrated Programme Schools </a:t>
            </a:r>
          </a:p>
          <a:p>
            <a:pPr algn="ctr">
              <a:buFont typeface="Wingdings" pitchFamily="2" charset="2"/>
              <a:buNone/>
            </a:pPr>
            <a:r>
              <a:rPr lang="en-US" sz="1500" i="1">
                <a:solidFill>
                  <a:srgbClr val="CC0000"/>
                </a:solidFill>
                <a:ea typeface="Osaka"/>
                <a:cs typeface="Osaka"/>
              </a:rPr>
              <a:t>(4 – 6 years)</a:t>
            </a:r>
          </a:p>
        </p:txBody>
      </p:sp>
      <p:sp>
        <p:nvSpPr>
          <p:cNvPr id="94" name="Line 44"/>
          <p:cNvSpPr>
            <a:spLocks noChangeShapeType="1"/>
          </p:cNvSpPr>
          <p:nvPr/>
        </p:nvSpPr>
        <p:spPr bwMode="auto">
          <a:xfrm flipV="1">
            <a:off x="2716213" y="5584825"/>
            <a:ext cx="1981200" cy="0"/>
          </a:xfrm>
          <a:prstGeom prst="line">
            <a:avLst/>
          </a:prstGeom>
          <a:noFill/>
          <a:ln w="25400">
            <a:solidFill>
              <a:schemeClr val="tx1"/>
            </a:solidFill>
            <a:prstDash val="sysDot"/>
            <a:round/>
            <a:headEnd/>
            <a:tailEnd type="triangle" w="med" len="med"/>
          </a:ln>
        </p:spPr>
        <p:txBody>
          <a:bodyPr lIns="92075" tIns="46038" rIns="92075" bIns="46038" anchor="b">
            <a:spAutoFit/>
          </a:bodyPr>
          <a:lstStyle/>
          <a:p>
            <a:endParaRPr lang="en-GB"/>
          </a:p>
        </p:txBody>
      </p:sp>
      <p:sp>
        <p:nvSpPr>
          <p:cNvPr id="89097" name="Line 43"/>
          <p:cNvSpPr>
            <a:spLocks noChangeShapeType="1"/>
          </p:cNvSpPr>
          <p:nvPr/>
        </p:nvSpPr>
        <p:spPr bwMode="auto">
          <a:xfrm flipV="1">
            <a:off x="6553200" y="2795588"/>
            <a:ext cx="6350" cy="633412"/>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098" name="Line 43"/>
          <p:cNvSpPr>
            <a:spLocks noChangeShapeType="1"/>
          </p:cNvSpPr>
          <p:nvPr/>
        </p:nvSpPr>
        <p:spPr bwMode="auto">
          <a:xfrm flipH="1" flipV="1">
            <a:off x="4038600" y="2057400"/>
            <a:ext cx="228600" cy="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099" name="Rectangle 59"/>
          <p:cNvSpPr>
            <a:spLocks noGrp="1" noChangeArrowheads="1"/>
          </p:cNvSpPr>
          <p:nvPr>
            <p:ph type="title"/>
          </p:nvPr>
        </p:nvSpPr>
        <p:spPr>
          <a:xfrm>
            <a:off x="0" y="0"/>
            <a:ext cx="9155113" cy="523875"/>
          </a:xfrm>
          <a:solidFill>
            <a:srgbClr val="002060"/>
          </a:solidFill>
        </p:spPr>
        <p:txBody>
          <a:bodyPr/>
          <a:lstStyle/>
          <a:p>
            <a:pPr eaLnBrk="1" hangingPunct="1"/>
            <a:r>
              <a:rPr lang="en-US" dirty="0" smtClean="0">
                <a:solidFill>
                  <a:schemeClr val="bg1"/>
                </a:solidFill>
              </a:rPr>
              <a:t>… to Better Cater to Different Learning Styles/Needs</a:t>
            </a:r>
          </a:p>
        </p:txBody>
      </p:sp>
      <p:sp>
        <p:nvSpPr>
          <p:cNvPr id="2" name="Line 37"/>
          <p:cNvSpPr>
            <a:spLocks noChangeShapeType="1"/>
          </p:cNvSpPr>
          <p:nvPr/>
        </p:nvSpPr>
        <p:spPr bwMode="auto">
          <a:xfrm flipV="1">
            <a:off x="3810000" y="5441950"/>
            <a:ext cx="1588" cy="447675"/>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91147" name="Line 24"/>
          <p:cNvSpPr>
            <a:spLocks noChangeShapeType="1"/>
          </p:cNvSpPr>
          <p:nvPr/>
        </p:nvSpPr>
        <p:spPr bwMode="auto">
          <a:xfrm flipV="1">
            <a:off x="914400" y="5483225"/>
            <a:ext cx="1588" cy="44608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02" name="Line 26"/>
          <p:cNvSpPr>
            <a:spLocks noChangeShapeType="1"/>
          </p:cNvSpPr>
          <p:nvPr/>
        </p:nvSpPr>
        <p:spPr bwMode="auto">
          <a:xfrm flipV="1">
            <a:off x="5332413" y="5567363"/>
            <a:ext cx="1587" cy="274637"/>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3" name="Line 43"/>
          <p:cNvSpPr>
            <a:spLocks noChangeShapeType="1"/>
          </p:cNvSpPr>
          <p:nvPr/>
        </p:nvSpPr>
        <p:spPr bwMode="auto">
          <a:xfrm flipV="1">
            <a:off x="3895725" y="4206875"/>
            <a:ext cx="1588" cy="24288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91150" name="Line 46"/>
          <p:cNvSpPr>
            <a:spLocks noChangeShapeType="1"/>
          </p:cNvSpPr>
          <p:nvPr/>
        </p:nvSpPr>
        <p:spPr bwMode="auto">
          <a:xfrm flipV="1">
            <a:off x="2284413" y="5483225"/>
            <a:ext cx="1587" cy="44608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91151" name="Line 24"/>
          <p:cNvSpPr>
            <a:spLocks noChangeShapeType="1"/>
          </p:cNvSpPr>
          <p:nvPr/>
        </p:nvSpPr>
        <p:spPr bwMode="auto">
          <a:xfrm flipV="1">
            <a:off x="6780213" y="5448300"/>
            <a:ext cx="1587" cy="57943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06" name="Line 38"/>
          <p:cNvSpPr>
            <a:spLocks noChangeShapeType="1"/>
          </p:cNvSpPr>
          <p:nvPr/>
        </p:nvSpPr>
        <p:spPr bwMode="auto">
          <a:xfrm flipV="1">
            <a:off x="3808413" y="6135688"/>
            <a:ext cx="1587" cy="20320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07" name="Line 43"/>
          <p:cNvSpPr>
            <a:spLocks noChangeShapeType="1"/>
          </p:cNvSpPr>
          <p:nvPr/>
        </p:nvSpPr>
        <p:spPr bwMode="auto">
          <a:xfrm flipV="1">
            <a:off x="5334000" y="4179888"/>
            <a:ext cx="0" cy="20955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08" name="Line 43"/>
          <p:cNvSpPr>
            <a:spLocks noChangeShapeType="1"/>
          </p:cNvSpPr>
          <p:nvPr/>
        </p:nvSpPr>
        <p:spPr bwMode="auto">
          <a:xfrm flipV="1">
            <a:off x="3924300" y="3621088"/>
            <a:ext cx="1588" cy="33655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09" name="Line 43"/>
          <p:cNvSpPr>
            <a:spLocks noChangeShapeType="1"/>
          </p:cNvSpPr>
          <p:nvPr/>
        </p:nvSpPr>
        <p:spPr bwMode="auto">
          <a:xfrm flipH="1" flipV="1">
            <a:off x="5029200" y="3597275"/>
            <a:ext cx="0" cy="360363"/>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91156" name="Line 24"/>
          <p:cNvSpPr>
            <a:spLocks noChangeShapeType="1"/>
          </p:cNvSpPr>
          <p:nvPr/>
        </p:nvSpPr>
        <p:spPr bwMode="auto">
          <a:xfrm flipV="1">
            <a:off x="6553200" y="3641725"/>
            <a:ext cx="1588" cy="976313"/>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11" name="Line 43"/>
          <p:cNvSpPr>
            <a:spLocks noChangeShapeType="1"/>
          </p:cNvSpPr>
          <p:nvPr/>
        </p:nvSpPr>
        <p:spPr bwMode="auto">
          <a:xfrm flipV="1">
            <a:off x="3924300" y="2749550"/>
            <a:ext cx="1588" cy="23653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91160" name="Line 24"/>
          <p:cNvSpPr>
            <a:spLocks noChangeShapeType="1"/>
          </p:cNvSpPr>
          <p:nvPr/>
        </p:nvSpPr>
        <p:spPr bwMode="auto">
          <a:xfrm flipV="1">
            <a:off x="8301038" y="4206875"/>
            <a:ext cx="4762" cy="461963"/>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13" name="Line 46"/>
          <p:cNvSpPr>
            <a:spLocks noChangeShapeType="1"/>
          </p:cNvSpPr>
          <p:nvPr/>
        </p:nvSpPr>
        <p:spPr bwMode="auto">
          <a:xfrm flipV="1">
            <a:off x="2133600" y="2209800"/>
            <a:ext cx="0" cy="263525"/>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14" name="Line 43"/>
          <p:cNvSpPr>
            <a:spLocks noChangeShapeType="1"/>
          </p:cNvSpPr>
          <p:nvPr/>
        </p:nvSpPr>
        <p:spPr bwMode="auto">
          <a:xfrm flipV="1">
            <a:off x="5022850" y="2254250"/>
            <a:ext cx="6350" cy="68103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15" name="Line 78"/>
          <p:cNvSpPr>
            <a:spLocks noChangeShapeType="1"/>
          </p:cNvSpPr>
          <p:nvPr/>
        </p:nvSpPr>
        <p:spPr bwMode="auto">
          <a:xfrm>
            <a:off x="4038600" y="2606675"/>
            <a:ext cx="381000" cy="0"/>
          </a:xfrm>
          <a:prstGeom prst="line">
            <a:avLst/>
          </a:prstGeom>
          <a:noFill/>
          <a:ln w="25400">
            <a:solidFill>
              <a:schemeClr val="tx1"/>
            </a:solidFill>
            <a:prstDash val="sysDot"/>
            <a:round/>
            <a:headEnd/>
            <a:tailEnd type="triangle" w="med" len="med"/>
          </a:ln>
        </p:spPr>
        <p:txBody>
          <a:bodyPr lIns="92075" tIns="46038" rIns="92075" bIns="46038" anchor="ctr"/>
          <a:lstStyle/>
          <a:p>
            <a:endParaRPr lang="en-GB"/>
          </a:p>
        </p:txBody>
      </p:sp>
      <p:sp>
        <p:nvSpPr>
          <p:cNvPr id="89116" name="Line 43"/>
          <p:cNvSpPr>
            <a:spLocks noChangeShapeType="1"/>
          </p:cNvSpPr>
          <p:nvPr/>
        </p:nvSpPr>
        <p:spPr bwMode="auto">
          <a:xfrm flipV="1">
            <a:off x="6024563" y="3614738"/>
            <a:ext cx="1587" cy="33655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17" name="AutoShape 80"/>
          <p:cNvSpPr>
            <a:spLocks noChangeArrowheads="1"/>
          </p:cNvSpPr>
          <p:nvPr/>
        </p:nvSpPr>
        <p:spPr bwMode="auto">
          <a:xfrm>
            <a:off x="228600" y="1841500"/>
            <a:ext cx="3810000" cy="368300"/>
          </a:xfrm>
          <a:prstGeom prst="roundRect">
            <a:avLst>
              <a:gd name="adj" fmla="val 16667"/>
            </a:avLst>
          </a:prstGeom>
          <a:solidFill>
            <a:srgbClr val="FFFF99"/>
          </a:solidFill>
          <a:ln w="38100">
            <a:noFill/>
            <a:round/>
            <a:headEnd/>
            <a:tailEnd/>
          </a:ln>
        </p:spPr>
        <p:txBody>
          <a:bodyPr anchor="ctr">
            <a:spAutoFit/>
          </a:bodyPr>
          <a:lstStyle/>
          <a:p>
            <a:pPr marL="838200" indent="-838200" algn="ctr">
              <a:spcBef>
                <a:spcPct val="50000"/>
              </a:spcBef>
            </a:pPr>
            <a:r>
              <a:rPr lang="en-GB" sz="1500">
                <a:solidFill>
                  <a:srgbClr val="333399"/>
                </a:solidFill>
                <a:ea typeface="Osaka"/>
                <a:cs typeface="Osaka"/>
              </a:rPr>
              <a:t>University (3 – 4 years)</a:t>
            </a:r>
            <a:endParaRPr lang="en-US" sz="1500">
              <a:solidFill>
                <a:srgbClr val="333399"/>
              </a:solidFill>
              <a:ea typeface="Osaka"/>
              <a:cs typeface="Osaka"/>
            </a:endParaRPr>
          </a:p>
        </p:txBody>
      </p:sp>
      <p:sp>
        <p:nvSpPr>
          <p:cNvPr id="89118" name="AutoShape 81"/>
          <p:cNvSpPr>
            <a:spLocks noChangeArrowheads="1"/>
          </p:cNvSpPr>
          <p:nvPr/>
        </p:nvSpPr>
        <p:spPr bwMode="auto">
          <a:xfrm>
            <a:off x="228600" y="2384425"/>
            <a:ext cx="3813175" cy="358775"/>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GCE A-Level /  Other Qualifications</a:t>
            </a:r>
          </a:p>
        </p:txBody>
      </p:sp>
      <p:sp>
        <p:nvSpPr>
          <p:cNvPr id="89119" name="AutoShape 83"/>
          <p:cNvSpPr>
            <a:spLocks noChangeArrowheads="1"/>
          </p:cNvSpPr>
          <p:nvPr/>
        </p:nvSpPr>
        <p:spPr bwMode="auto">
          <a:xfrm>
            <a:off x="381000" y="3844925"/>
            <a:ext cx="5867400" cy="361950"/>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GCE O-Level / N-Level</a:t>
            </a:r>
          </a:p>
        </p:txBody>
      </p:sp>
      <p:sp>
        <p:nvSpPr>
          <p:cNvPr id="89120" name="AutoShape 85"/>
          <p:cNvSpPr>
            <a:spLocks noChangeArrowheads="1"/>
          </p:cNvSpPr>
          <p:nvPr/>
        </p:nvSpPr>
        <p:spPr bwMode="auto">
          <a:xfrm>
            <a:off x="196850" y="5753100"/>
            <a:ext cx="7345363" cy="357188"/>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Primary School Leaving Examination</a:t>
            </a:r>
          </a:p>
        </p:txBody>
      </p:sp>
      <p:sp>
        <p:nvSpPr>
          <p:cNvPr id="89121" name="AutoShape 86"/>
          <p:cNvSpPr>
            <a:spLocks noChangeArrowheads="1"/>
          </p:cNvSpPr>
          <p:nvPr/>
        </p:nvSpPr>
        <p:spPr bwMode="auto">
          <a:xfrm>
            <a:off x="196850" y="6362700"/>
            <a:ext cx="7345363" cy="358775"/>
          </a:xfrm>
          <a:prstGeom prst="roundRect">
            <a:avLst>
              <a:gd name="adj" fmla="val 16667"/>
            </a:avLst>
          </a:prstGeom>
          <a:solidFill>
            <a:srgbClr val="FFFF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Primary School (6 years)</a:t>
            </a:r>
          </a:p>
        </p:txBody>
      </p:sp>
      <p:sp>
        <p:nvSpPr>
          <p:cNvPr id="91174" name="AutoShape 87"/>
          <p:cNvSpPr>
            <a:spLocks noChangeArrowheads="1"/>
          </p:cNvSpPr>
          <p:nvPr/>
        </p:nvSpPr>
        <p:spPr bwMode="auto">
          <a:xfrm>
            <a:off x="7651750" y="4457700"/>
            <a:ext cx="1263650" cy="2263775"/>
          </a:xfrm>
          <a:prstGeom prst="roundRect">
            <a:avLst>
              <a:gd name="adj" fmla="val 16667"/>
            </a:avLst>
          </a:prstGeom>
          <a:solidFill>
            <a:srgbClr val="FFFF99"/>
          </a:solidFill>
          <a:ln w="9525">
            <a:noFill/>
            <a:round/>
            <a:headEnd/>
            <a:tailEnd/>
          </a:ln>
        </p:spPr>
        <p:txBody>
          <a:bodyPr anchor="ctr"/>
          <a:lstStyle/>
          <a:p>
            <a:pPr algn="ctr">
              <a:buFont typeface="Wingdings" pitchFamily="2" charset="2"/>
              <a:buNone/>
            </a:pPr>
            <a:r>
              <a:rPr lang="en-US" sz="1500">
                <a:solidFill>
                  <a:srgbClr val="333399"/>
                </a:solidFill>
                <a:ea typeface="Osaka"/>
                <a:cs typeface="Osaka"/>
              </a:rPr>
              <a:t>Special Education</a:t>
            </a:r>
          </a:p>
        </p:txBody>
      </p:sp>
      <p:sp>
        <p:nvSpPr>
          <p:cNvPr id="89123" name="AutoShape 90"/>
          <p:cNvSpPr>
            <a:spLocks noChangeArrowheads="1"/>
          </p:cNvSpPr>
          <p:nvPr/>
        </p:nvSpPr>
        <p:spPr bwMode="auto">
          <a:xfrm>
            <a:off x="5932488" y="3048000"/>
            <a:ext cx="1081087" cy="574675"/>
          </a:xfrm>
          <a:prstGeom prst="roundRect">
            <a:avLst>
              <a:gd name="adj" fmla="val 16667"/>
            </a:avLst>
          </a:prstGeom>
          <a:solidFill>
            <a:srgbClr val="FFFF99"/>
          </a:solidFill>
          <a:ln w="38100">
            <a:noFill/>
            <a:round/>
            <a:headEnd/>
            <a:tailEnd/>
          </a:ln>
        </p:spPr>
        <p:txBody>
          <a:bodyPr lIns="0" rIns="0" anchor="ctr"/>
          <a:lstStyle/>
          <a:p>
            <a:pPr algn="ctr">
              <a:buFont typeface="Wingdings" pitchFamily="2" charset="2"/>
              <a:buNone/>
            </a:pPr>
            <a:r>
              <a:rPr lang="en-US" sz="1500">
                <a:solidFill>
                  <a:srgbClr val="333399"/>
                </a:solidFill>
                <a:ea typeface="Osaka"/>
                <a:cs typeface="Osaka"/>
              </a:rPr>
              <a:t>ITE</a:t>
            </a:r>
          </a:p>
          <a:p>
            <a:pPr algn="ctr">
              <a:buFont typeface="Wingdings" pitchFamily="2" charset="2"/>
              <a:buNone/>
            </a:pPr>
            <a:r>
              <a:rPr lang="en-US" sz="1500">
                <a:solidFill>
                  <a:srgbClr val="333399"/>
                </a:solidFill>
                <a:ea typeface="Osaka"/>
                <a:cs typeface="Osaka"/>
              </a:rPr>
              <a:t>(2-3 years)</a:t>
            </a:r>
          </a:p>
        </p:txBody>
      </p:sp>
      <p:sp>
        <p:nvSpPr>
          <p:cNvPr id="89124" name="AutoShape 91"/>
          <p:cNvSpPr>
            <a:spLocks noChangeArrowheads="1"/>
          </p:cNvSpPr>
          <p:nvPr/>
        </p:nvSpPr>
        <p:spPr bwMode="auto">
          <a:xfrm>
            <a:off x="3352800" y="2895600"/>
            <a:ext cx="1022350" cy="700088"/>
          </a:xfrm>
          <a:prstGeom prst="roundRect">
            <a:avLst>
              <a:gd name="adj" fmla="val 16667"/>
            </a:avLst>
          </a:prstGeom>
          <a:solidFill>
            <a:srgbClr val="FFFF99"/>
          </a:solidFill>
          <a:ln w="9525">
            <a:noFill/>
            <a:round/>
            <a:headEnd/>
            <a:tailEnd/>
          </a:ln>
        </p:spPr>
        <p:txBody>
          <a:bodyPr lIns="0" rIns="0" anchor="ctr"/>
          <a:lstStyle/>
          <a:p>
            <a:pPr algn="ctr">
              <a:buFont typeface="Wingdings" pitchFamily="2" charset="2"/>
              <a:buNone/>
            </a:pPr>
            <a:r>
              <a:rPr lang="en-US" sz="1500">
                <a:solidFill>
                  <a:srgbClr val="333399"/>
                </a:solidFill>
                <a:ea typeface="Osaka"/>
                <a:cs typeface="Osaka"/>
              </a:rPr>
              <a:t>Junior College</a:t>
            </a:r>
          </a:p>
          <a:p>
            <a:pPr algn="ctr">
              <a:buFont typeface="Wingdings" pitchFamily="2" charset="2"/>
              <a:buNone/>
            </a:pPr>
            <a:r>
              <a:rPr lang="en-US" sz="1500">
                <a:solidFill>
                  <a:srgbClr val="333399"/>
                </a:solidFill>
                <a:ea typeface="Osaka"/>
                <a:cs typeface="Osaka"/>
              </a:rPr>
              <a:t>(2 years)</a:t>
            </a:r>
          </a:p>
        </p:txBody>
      </p:sp>
      <p:sp>
        <p:nvSpPr>
          <p:cNvPr id="89125" name="AutoShape 92"/>
          <p:cNvSpPr>
            <a:spLocks noChangeArrowheads="1"/>
          </p:cNvSpPr>
          <p:nvPr/>
        </p:nvSpPr>
        <p:spPr bwMode="auto">
          <a:xfrm>
            <a:off x="4430713" y="2530475"/>
            <a:ext cx="1371600" cy="1066800"/>
          </a:xfrm>
          <a:prstGeom prst="roundRect">
            <a:avLst>
              <a:gd name="adj" fmla="val 16667"/>
            </a:avLst>
          </a:prstGeom>
          <a:solidFill>
            <a:srgbClr val="FFFF99"/>
          </a:solidFill>
          <a:ln w="38100">
            <a:noFill/>
            <a:round/>
            <a:headEnd/>
            <a:tailEnd/>
          </a:ln>
        </p:spPr>
        <p:txBody>
          <a:bodyPr lIns="0" rIns="0" anchor="ctr"/>
          <a:lstStyle/>
          <a:p>
            <a:pPr algn="ctr">
              <a:buFont typeface="Wingdings" pitchFamily="2" charset="2"/>
              <a:buNone/>
            </a:pPr>
            <a:r>
              <a:rPr lang="en-US" sz="1500">
                <a:solidFill>
                  <a:srgbClr val="333399"/>
                </a:solidFill>
                <a:ea typeface="Osaka"/>
                <a:cs typeface="Osaka"/>
              </a:rPr>
              <a:t>Polytechnic</a:t>
            </a:r>
          </a:p>
          <a:p>
            <a:pPr algn="ctr">
              <a:buFont typeface="Wingdings" pitchFamily="2" charset="2"/>
              <a:buNone/>
            </a:pPr>
            <a:r>
              <a:rPr lang="en-US" sz="1500">
                <a:solidFill>
                  <a:srgbClr val="333399"/>
                </a:solidFill>
                <a:ea typeface="Osaka"/>
                <a:cs typeface="Osaka"/>
              </a:rPr>
              <a:t>(3 years)</a:t>
            </a:r>
          </a:p>
        </p:txBody>
      </p:sp>
      <p:sp>
        <p:nvSpPr>
          <p:cNvPr id="91180" name="AutoShape 94"/>
          <p:cNvSpPr>
            <a:spLocks noChangeArrowheads="1"/>
          </p:cNvSpPr>
          <p:nvPr/>
        </p:nvSpPr>
        <p:spPr bwMode="auto">
          <a:xfrm>
            <a:off x="1636713" y="4435475"/>
            <a:ext cx="1368425" cy="1030288"/>
          </a:xfrm>
          <a:prstGeom prst="roundRect">
            <a:avLst>
              <a:gd name="adj" fmla="val 16667"/>
            </a:avLst>
          </a:prstGeom>
          <a:solidFill>
            <a:schemeClr val="accent1"/>
          </a:solidFill>
          <a:ln w="9525">
            <a:noFill/>
            <a:round/>
            <a:headEnd/>
            <a:tailEnd/>
          </a:ln>
        </p:spPr>
        <p:txBody>
          <a:bodyPr lIns="0" rIns="0" anchor="ctr"/>
          <a:lstStyle/>
          <a:p>
            <a:pPr algn="ctr">
              <a:buFont typeface="Wingdings" pitchFamily="2" charset="2"/>
              <a:buNone/>
            </a:pPr>
            <a:r>
              <a:rPr lang="en-US" sz="1500" i="1">
                <a:solidFill>
                  <a:srgbClr val="CC0000"/>
                </a:solidFill>
                <a:ea typeface="Osaka"/>
                <a:cs typeface="Osaka"/>
              </a:rPr>
              <a:t>Specialised Independent Schools </a:t>
            </a:r>
          </a:p>
          <a:p>
            <a:pPr algn="ctr">
              <a:buFont typeface="Wingdings" pitchFamily="2" charset="2"/>
              <a:buNone/>
            </a:pPr>
            <a:r>
              <a:rPr lang="en-US" sz="1500" i="1">
                <a:solidFill>
                  <a:srgbClr val="CC0000"/>
                </a:solidFill>
                <a:ea typeface="Osaka"/>
                <a:cs typeface="Osaka"/>
              </a:rPr>
              <a:t>(4 – 6 years)</a:t>
            </a:r>
          </a:p>
        </p:txBody>
      </p:sp>
      <p:sp>
        <p:nvSpPr>
          <p:cNvPr id="91181" name="AutoShape 95"/>
          <p:cNvSpPr>
            <a:spLocks noChangeArrowheads="1"/>
          </p:cNvSpPr>
          <p:nvPr/>
        </p:nvSpPr>
        <p:spPr bwMode="auto">
          <a:xfrm>
            <a:off x="200025" y="4457700"/>
            <a:ext cx="1368425" cy="1030288"/>
          </a:xfrm>
          <a:prstGeom prst="roundRect">
            <a:avLst>
              <a:gd name="adj" fmla="val 16667"/>
            </a:avLst>
          </a:prstGeom>
          <a:solidFill>
            <a:schemeClr val="accent1"/>
          </a:solidFill>
          <a:ln w="9525">
            <a:noFill/>
            <a:round/>
            <a:headEnd/>
            <a:tailEnd/>
          </a:ln>
        </p:spPr>
        <p:txBody>
          <a:bodyPr lIns="0" rIns="0" anchor="ctr"/>
          <a:lstStyle/>
          <a:p>
            <a:pPr algn="ctr">
              <a:buFont typeface="Wingdings" pitchFamily="2" charset="2"/>
              <a:buNone/>
            </a:pPr>
            <a:r>
              <a:rPr lang="en-US" sz="1500" i="1">
                <a:solidFill>
                  <a:srgbClr val="CC0000"/>
                </a:solidFill>
                <a:ea typeface="Osaka"/>
                <a:cs typeface="Osaka"/>
              </a:rPr>
              <a:t>Privately-Funded Schools </a:t>
            </a:r>
          </a:p>
          <a:p>
            <a:pPr algn="ctr">
              <a:buFont typeface="Wingdings" pitchFamily="2" charset="2"/>
              <a:buNone/>
            </a:pPr>
            <a:r>
              <a:rPr lang="en-US" sz="1500" i="1">
                <a:solidFill>
                  <a:srgbClr val="CC0000"/>
                </a:solidFill>
                <a:ea typeface="Osaka"/>
                <a:cs typeface="Osaka"/>
              </a:rPr>
              <a:t>(4 – 6 years)</a:t>
            </a:r>
          </a:p>
        </p:txBody>
      </p:sp>
      <p:sp>
        <p:nvSpPr>
          <p:cNvPr id="57" name="AutoShape 80"/>
          <p:cNvSpPr>
            <a:spLocks noChangeArrowheads="1"/>
          </p:cNvSpPr>
          <p:nvPr/>
        </p:nvSpPr>
        <p:spPr bwMode="auto">
          <a:xfrm>
            <a:off x="228600" y="774700"/>
            <a:ext cx="7543800" cy="374650"/>
          </a:xfrm>
          <a:prstGeom prst="roundRect">
            <a:avLst>
              <a:gd name="adj" fmla="val 16667"/>
            </a:avLst>
          </a:prstGeom>
          <a:solidFill>
            <a:srgbClr val="92D050"/>
          </a:solidFill>
          <a:ln w="9525">
            <a:noFill/>
            <a:round/>
            <a:headEnd/>
            <a:tailEnd/>
          </a:ln>
        </p:spPr>
        <p:txBody>
          <a:bodyPr anchor="ctr">
            <a:spAutoFit/>
          </a:bodyPr>
          <a:lstStyle/>
          <a:p>
            <a:pPr marL="838200" indent="-838200" algn="ctr">
              <a:spcBef>
                <a:spcPct val="50000"/>
              </a:spcBef>
            </a:pPr>
            <a:r>
              <a:rPr lang="en-GB" sz="1600">
                <a:solidFill>
                  <a:schemeClr val="bg1"/>
                </a:solidFill>
                <a:ea typeface="Osaka"/>
                <a:cs typeface="Osaka"/>
              </a:rPr>
              <a:t>Work &amp; Life</a:t>
            </a:r>
            <a:endParaRPr lang="en-US" sz="1600">
              <a:solidFill>
                <a:schemeClr val="bg1"/>
              </a:solidFill>
              <a:ea typeface="Osaka"/>
              <a:cs typeface="Osaka"/>
            </a:endParaRPr>
          </a:p>
        </p:txBody>
      </p:sp>
      <p:sp>
        <p:nvSpPr>
          <p:cNvPr id="58" name="Line 46"/>
          <p:cNvSpPr>
            <a:spLocks noChangeShapeType="1"/>
          </p:cNvSpPr>
          <p:nvPr/>
        </p:nvSpPr>
        <p:spPr bwMode="auto">
          <a:xfrm flipV="1">
            <a:off x="2133600" y="1147763"/>
            <a:ext cx="0" cy="228600"/>
          </a:xfrm>
          <a:prstGeom prst="line">
            <a:avLst/>
          </a:prstGeom>
          <a:noFill/>
          <a:ln w="38100">
            <a:solidFill>
              <a:srgbClr val="92D050"/>
            </a:solidFill>
            <a:round/>
            <a:headEnd/>
            <a:tailEnd type="triangle" w="med" len="med"/>
          </a:ln>
        </p:spPr>
        <p:txBody>
          <a:bodyPr lIns="92075" tIns="46038" rIns="92075" bIns="46038" anchor="b">
            <a:spAutoFit/>
          </a:bodyPr>
          <a:lstStyle/>
          <a:p>
            <a:endParaRPr lang="en-GB"/>
          </a:p>
        </p:txBody>
      </p:sp>
      <p:sp>
        <p:nvSpPr>
          <p:cNvPr id="59" name="Line 46"/>
          <p:cNvSpPr>
            <a:spLocks noChangeShapeType="1"/>
          </p:cNvSpPr>
          <p:nvPr/>
        </p:nvSpPr>
        <p:spPr bwMode="auto">
          <a:xfrm flipH="1" flipV="1">
            <a:off x="5029200" y="1158875"/>
            <a:ext cx="0" cy="669925"/>
          </a:xfrm>
          <a:prstGeom prst="line">
            <a:avLst/>
          </a:prstGeom>
          <a:noFill/>
          <a:ln w="38100">
            <a:solidFill>
              <a:srgbClr val="92D050"/>
            </a:solidFill>
            <a:round/>
            <a:headEnd/>
            <a:tailEnd type="triangle" w="med" len="med"/>
          </a:ln>
        </p:spPr>
        <p:txBody>
          <a:bodyPr lIns="92075" tIns="46038" rIns="92075" bIns="46038" anchor="b">
            <a:spAutoFit/>
          </a:bodyPr>
          <a:lstStyle/>
          <a:p>
            <a:endParaRPr lang="en-GB"/>
          </a:p>
        </p:txBody>
      </p:sp>
      <p:sp>
        <p:nvSpPr>
          <p:cNvPr id="60" name="Line 46"/>
          <p:cNvSpPr>
            <a:spLocks noChangeShapeType="1"/>
          </p:cNvSpPr>
          <p:nvPr/>
        </p:nvSpPr>
        <p:spPr bwMode="auto">
          <a:xfrm flipH="1" flipV="1">
            <a:off x="6553200" y="1158875"/>
            <a:ext cx="0" cy="1295400"/>
          </a:xfrm>
          <a:prstGeom prst="line">
            <a:avLst/>
          </a:prstGeom>
          <a:noFill/>
          <a:ln w="38100">
            <a:solidFill>
              <a:srgbClr val="92D050"/>
            </a:solidFill>
            <a:round/>
            <a:headEnd/>
            <a:tailEnd type="triangle" w="med" len="med"/>
          </a:ln>
        </p:spPr>
        <p:txBody>
          <a:bodyPr lIns="92075" tIns="46038" rIns="92075" bIns="46038" anchor="b">
            <a:spAutoFit/>
          </a:bodyPr>
          <a:lstStyle/>
          <a:p>
            <a:endParaRPr lang="en-GB"/>
          </a:p>
        </p:txBody>
      </p:sp>
      <p:sp>
        <p:nvSpPr>
          <p:cNvPr id="61" name="AutoShape 80"/>
          <p:cNvSpPr>
            <a:spLocks noChangeArrowheads="1"/>
          </p:cNvSpPr>
          <p:nvPr/>
        </p:nvSpPr>
        <p:spPr bwMode="auto">
          <a:xfrm>
            <a:off x="8001000" y="785813"/>
            <a:ext cx="914400" cy="357187"/>
          </a:xfrm>
          <a:prstGeom prst="roundRect">
            <a:avLst>
              <a:gd name="adj" fmla="val 16667"/>
            </a:avLst>
          </a:prstGeom>
          <a:solidFill>
            <a:srgbClr val="99FF66"/>
          </a:solidFill>
          <a:ln w="38100">
            <a:solidFill>
              <a:srgbClr val="92D050"/>
            </a:solidFill>
            <a:round/>
            <a:headEnd/>
            <a:tailEnd/>
          </a:ln>
        </p:spPr>
        <p:txBody>
          <a:bodyPr anchor="ctr">
            <a:spAutoFit/>
          </a:bodyPr>
          <a:lstStyle/>
          <a:p>
            <a:pPr marL="838200" indent="-838200" algn="ctr">
              <a:spcBef>
                <a:spcPct val="50000"/>
              </a:spcBef>
            </a:pPr>
            <a:r>
              <a:rPr lang="en-GB" sz="1500">
                <a:solidFill>
                  <a:schemeClr val="accent2"/>
                </a:solidFill>
                <a:ea typeface="Osaka"/>
                <a:cs typeface="Osaka"/>
              </a:rPr>
              <a:t>CET</a:t>
            </a:r>
          </a:p>
        </p:txBody>
      </p:sp>
      <p:sp>
        <p:nvSpPr>
          <p:cNvPr id="71" name="Line 46"/>
          <p:cNvSpPr>
            <a:spLocks noChangeShapeType="1"/>
          </p:cNvSpPr>
          <p:nvPr/>
        </p:nvSpPr>
        <p:spPr bwMode="auto">
          <a:xfrm flipV="1">
            <a:off x="7391400" y="1158875"/>
            <a:ext cx="0" cy="2438400"/>
          </a:xfrm>
          <a:prstGeom prst="line">
            <a:avLst/>
          </a:prstGeom>
          <a:noFill/>
          <a:ln w="38100">
            <a:solidFill>
              <a:srgbClr val="92D050"/>
            </a:solidFill>
            <a:round/>
            <a:headEnd/>
            <a:tailEnd type="triangle" w="med" len="med"/>
          </a:ln>
        </p:spPr>
        <p:txBody>
          <a:bodyPr lIns="92075" tIns="46038" rIns="92075" bIns="46038" anchor="b">
            <a:spAutoFit/>
          </a:bodyPr>
          <a:lstStyle/>
          <a:p>
            <a:endParaRPr lang="en-GB"/>
          </a:p>
        </p:txBody>
      </p:sp>
      <p:sp>
        <p:nvSpPr>
          <p:cNvPr id="74" name="Line 24"/>
          <p:cNvSpPr>
            <a:spLocks noChangeShapeType="1"/>
          </p:cNvSpPr>
          <p:nvPr/>
        </p:nvSpPr>
        <p:spPr bwMode="auto">
          <a:xfrm flipH="1">
            <a:off x="7543800" y="5883275"/>
            <a:ext cx="152400" cy="0"/>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75" name="Line 24"/>
          <p:cNvSpPr>
            <a:spLocks noChangeShapeType="1"/>
          </p:cNvSpPr>
          <p:nvPr/>
        </p:nvSpPr>
        <p:spPr bwMode="auto">
          <a:xfrm flipV="1">
            <a:off x="7391400" y="4206875"/>
            <a:ext cx="0" cy="265113"/>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91176" name="AutoShape 89"/>
          <p:cNvSpPr>
            <a:spLocks noChangeArrowheads="1"/>
          </p:cNvSpPr>
          <p:nvPr/>
        </p:nvSpPr>
        <p:spPr bwMode="auto">
          <a:xfrm>
            <a:off x="6099175" y="4427538"/>
            <a:ext cx="1368425" cy="1030287"/>
          </a:xfrm>
          <a:prstGeom prst="roundRect">
            <a:avLst>
              <a:gd name="adj" fmla="val 16667"/>
            </a:avLst>
          </a:prstGeom>
          <a:solidFill>
            <a:schemeClr val="accent1"/>
          </a:solidFill>
          <a:ln w="9525">
            <a:noFill/>
            <a:round/>
            <a:headEnd/>
            <a:tailEnd/>
          </a:ln>
        </p:spPr>
        <p:txBody>
          <a:bodyPr lIns="0" rIns="0" anchor="ctr"/>
          <a:lstStyle/>
          <a:p>
            <a:pPr algn="ctr">
              <a:buFont typeface="Wingdings" pitchFamily="2" charset="2"/>
              <a:buNone/>
            </a:pPr>
            <a:r>
              <a:rPr lang="en-US" sz="1500" i="1">
                <a:solidFill>
                  <a:srgbClr val="CC0000"/>
                </a:solidFill>
                <a:ea typeface="Osaka"/>
                <a:cs typeface="Osaka"/>
              </a:rPr>
              <a:t>Specialised Schools </a:t>
            </a:r>
          </a:p>
          <a:p>
            <a:pPr algn="ctr">
              <a:buFont typeface="Wingdings" pitchFamily="2" charset="2"/>
              <a:buNone/>
            </a:pPr>
            <a:r>
              <a:rPr lang="en-US" sz="1500" i="1">
                <a:solidFill>
                  <a:srgbClr val="CC0000"/>
                </a:solidFill>
                <a:ea typeface="Osaka"/>
                <a:cs typeface="Osaka"/>
              </a:rPr>
              <a:t>(4 years)</a:t>
            </a:r>
          </a:p>
        </p:txBody>
      </p:sp>
      <p:sp>
        <p:nvSpPr>
          <p:cNvPr id="91170" name="AutoShape 82"/>
          <p:cNvSpPr>
            <a:spLocks noChangeArrowheads="1"/>
          </p:cNvSpPr>
          <p:nvPr/>
        </p:nvSpPr>
        <p:spPr bwMode="auto">
          <a:xfrm>
            <a:off x="7239000" y="3594100"/>
            <a:ext cx="1676400" cy="612775"/>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Alternative Qualifications</a:t>
            </a:r>
          </a:p>
        </p:txBody>
      </p:sp>
      <p:sp>
        <p:nvSpPr>
          <p:cNvPr id="66" name="Line 24"/>
          <p:cNvSpPr>
            <a:spLocks noChangeShapeType="1"/>
          </p:cNvSpPr>
          <p:nvPr/>
        </p:nvSpPr>
        <p:spPr bwMode="auto">
          <a:xfrm flipV="1">
            <a:off x="838200" y="2759075"/>
            <a:ext cx="0" cy="1676400"/>
          </a:xfrm>
          <a:prstGeom prst="line">
            <a:avLst/>
          </a:prstGeom>
          <a:noFill/>
          <a:ln w="38100">
            <a:solidFill>
              <a:schemeClr val="tx1"/>
            </a:solidFill>
            <a:prstDash val="sysDot"/>
            <a:round/>
            <a:headEnd/>
            <a:tailEnd type="triangle" w="med" len="med"/>
          </a:ln>
        </p:spPr>
        <p:txBody>
          <a:bodyPr lIns="92075" tIns="46038" rIns="92075" bIns="46038" anchor="b">
            <a:spAutoFit/>
          </a:bodyPr>
          <a:lstStyle/>
          <a:p>
            <a:endParaRPr lang="en-GB"/>
          </a:p>
        </p:txBody>
      </p:sp>
      <p:sp>
        <p:nvSpPr>
          <p:cNvPr id="91157" name="Line 24"/>
          <p:cNvSpPr>
            <a:spLocks noChangeShapeType="1"/>
          </p:cNvSpPr>
          <p:nvPr/>
        </p:nvSpPr>
        <p:spPr bwMode="auto">
          <a:xfrm flipV="1">
            <a:off x="2155825" y="2757488"/>
            <a:ext cx="0" cy="1677987"/>
          </a:xfrm>
          <a:prstGeom prst="line">
            <a:avLst/>
          </a:prstGeom>
          <a:noFill/>
          <a:ln w="38100">
            <a:solidFill>
              <a:schemeClr val="tx1"/>
            </a:solidFill>
            <a:prstDash val="sysDot"/>
            <a:round/>
            <a:headEnd/>
            <a:tailEnd type="triangle" w="med" len="med"/>
          </a:ln>
        </p:spPr>
        <p:txBody>
          <a:bodyPr lIns="92075" tIns="46038" rIns="92075" bIns="46038" anchor="b">
            <a:spAutoFit/>
          </a:bodyPr>
          <a:lstStyle/>
          <a:p>
            <a:endParaRPr lang="en-GB"/>
          </a:p>
        </p:txBody>
      </p:sp>
      <p:sp>
        <p:nvSpPr>
          <p:cNvPr id="76" name="Line 43"/>
          <p:cNvSpPr>
            <a:spLocks noChangeShapeType="1"/>
          </p:cNvSpPr>
          <p:nvPr/>
        </p:nvSpPr>
        <p:spPr bwMode="auto">
          <a:xfrm flipV="1">
            <a:off x="2286000" y="4206875"/>
            <a:ext cx="1588" cy="24288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77" name="Line 43"/>
          <p:cNvSpPr>
            <a:spLocks noChangeShapeType="1"/>
          </p:cNvSpPr>
          <p:nvPr/>
        </p:nvSpPr>
        <p:spPr bwMode="auto">
          <a:xfrm flipV="1">
            <a:off x="989013" y="4206875"/>
            <a:ext cx="1587" cy="242888"/>
          </a:xfrm>
          <a:prstGeom prst="line">
            <a:avLst/>
          </a:prstGeom>
          <a:noFill/>
          <a:ln w="38100">
            <a:solidFill>
              <a:schemeClr val="tx1"/>
            </a:solidFill>
            <a:round/>
            <a:headEnd/>
            <a:tailEnd type="triangle" w="med" len="med"/>
          </a:ln>
        </p:spPr>
        <p:txBody>
          <a:bodyPr lIns="92075" tIns="46038" rIns="92075" bIns="46038" anchor="b">
            <a:spAutoFit/>
          </a:bodyPr>
          <a:lstStyle/>
          <a:p>
            <a:endParaRPr lang="en-GB"/>
          </a:p>
        </p:txBody>
      </p:sp>
      <p:sp>
        <p:nvSpPr>
          <p:cNvPr id="89142" name="AutoShape 81"/>
          <p:cNvSpPr>
            <a:spLocks noChangeArrowheads="1"/>
          </p:cNvSpPr>
          <p:nvPr/>
        </p:nvSpPr>
        <p:spPr bwMode="auto">
          <a:xfrm>
            <a:off x="4267200" y="1839913"/>
            <a:ext cx="1752600" cy="358775"/>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Diploma</a:t>
            </a:r>
          </a:p>
        </p:txBody>
      </p:sp>
      <p:sp>
        <p:nvSpPr>
          <p:cNvPr id="89143" name="AutoShape 81"/>
          <p:cNvSpPr>
            <a:spLocks noChangeArrowheads="1"/>
          </p:cNvSpPr>
          <p:nvPr/>
        </p:nvSpPr>
        <p:spPr bwMode="auto">
          <a:xfrm>
            <a:off x="6096000" y="2209800"/>
            <a:ext cx="914400" cy="612775"/>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Skill Certs</a:t>
            </a:r>
          </a:p>
        </p:txBody>
      </p:sp>
      <p:sp>
        <p:nvSpPr>
          <p:cNvPr id="73" name="AutoShape 92"/>
          <p:cNvSpPr>
            <a:spLocks noChangeArrowheads="1"/>
          </p:cNvSpPr>
          <p:nvPr/>
        </p:nvSpPr>
        <p:spPr bwMode="auto">
          <a:xfrm>
            <a:off x="4256088" y="1833563"/>
            <a:ext cx="1763712" cy="376237"/>
          </a:xfrm>
          <a:prstGeom prst="roundRect">
            <a:avLst>
              <a:gd name="adj" fmla="val 16667"/>
            </a:avLst>
          </a:prstGeom>
          <a:noFill/>
          <a:ln w="38100">
            <a:solidFill>
              <a:srgbClr val="92D050"/>
            </a:solidFill>
            <a:round/>
            <a:headEnd/>
            <a:tailEnd/>
          </a:ln>
        </p:spPr>
        <p:txBody>
          <a:bodyPr lIns="0" rIns="0" anchor="ctr"/>
          <a:lstStyle/>
          <a:p>
            <a:pPr algn="ctr">
              <a:buFont typeface="Wingdings" pitchFamily="2" charset="2"/>
              <a:buNone/>
            </a:pPr>
            <a:endParaRPr lang="en-US" sz="1500">
              <a:solidFill>
                <a:srgbClr val="333399"/>
              </a:solidFill>
              <a:ea typeface="Osaka"/>
              <a:cs typeface="Osaka"/>
            </a:endParaRPr>
          </a:p>
        </p:txBody>
      </p:sp>
      <p:sp>
        <p:nvSpPr>
          <p:cNvPr id="90" name="AutoShape 90"/>
          <p:cNvSpPr>
            <a:spLocks noChangeArrowheads="1"/>
          </p:cNvSpPr>
          <p:nvPr/>
        </p:nvSpPr>
        <p:spPr bwMode="auto">
          <a:xfrm>
            <a:off x="7239000" y="3597275"/>
            <a:ext cx="1676400" cy="609600"/>
          </a:xfrm>
          <a:prstGeom prst="roundRect">
            <a:avLst>
              <a:gd name="adj" fmla="val 16667"/>
            </a:avLst>
          </a:prstGeom>
          <a:noFill/>
          <a:ln w="38100">
            <a:solidFill>
              <a:srgbClr val="92D050"/>
            </a:solidFill>
            <a:round/>
            <a:headEnd/>
            <a:tailEnd/>
          </a:ln>
        </p:spPr>
        <p:txBody>
          <a:bodyPr lIns="0" rIns="0" anchor="ctr"/>
          <a:lstStyle/>
          <a:p>
            <a:pPr algn="ctr">
              <a:buFont typeface="Wingdings" pitchFamily="2" charset="2"/>
              <a:buNone/>
            </a:pPr>
            <a:endParaRPr lang="en-US" sz="1500">
              <a:solidFill>
                <a:srgbClr val="333399"/>
              </a:solidFill>
              <a:ea typeface="Osaka"/>
              <a:cs typeface="Osaka"/>
            </a:endParaRPr>
          </a:p>
        </p:txBody>
      </p:sp>
      <p:sp>
        <p:nvSpPr>
          <p:cNvPr id="91" name="Line 24"/>
          <p:cNvSpPr>
            <a:spLocks noChangeShapeType="1"/>
          </p:cNvSpPr>
          <p:nvPr/>
        </p:nvSpPr>
        <p:spPr bwMode="auto">
          <a:xfrm flipV="1">
            <a:off x="7010400" y="3276600"/>
            <a:ext cx="152400" cy="0"/>
          </a:xfrm>
          <a:prstGeom prst="line">
            <a:avLst/>
          </a:prstGeom>
          <a:ln w="38100">
            <a:solidFill>
              <a:srgbClr val="92D05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lIns="92075" tIns="46038" rIns="92075" bIns="46038" anchor="b">
            <a:spAutoFit/>
          </a:bodyPr>
          <a:lstStyle/>
          <a:p>
            <a:pPr>
              <a:defRPr/>
            </a:pPr>
            <a:endParaRPr lang="en-SG"/>
          </a:p>
        </p:txBody>
      </p:sp>
      <p:sp>
        <p:nvSpPr>
          <p:cNvPr id="92" name="Line 46"/>
          <p:cNvSpPr>
            <a:spLocks noChangeShapeType="1"/>
          </p:cNvSpPr>
          <p:nvPr/>
        </p:nvSpPr>
        <p:spPr bwMode="auto">
          <a:xfrm flipV="1">
            <a:off x="7162800" y="1143000"/>
            <a:ext cx="0" cy="3276600"/>
          </a:xfrm>
          <a:prstGeom prst="line">
            <a:avLst/>
          </a:prstGeom>
          <a:noFill/>
          <a:ln w="38100">
            <a:solidFill>
              <a:srgbClr val="92D050"/>
            </a:solidFill>
            <a:round/>
            <a:headEnd/>
            <a:tailEnd type="triangle" w="med" len="med"/>
          </a:ln>
        </p:spPr>
        <p:txBody>
          <a:bodyPr lIns="92075" tIns="46038" rIns="92075" bIns="46038" anchor="b">
            <a:spAutoFit/>
          </a:bodyPr>
          <a:lstStyle/>
          <a:p>
            <a:endParaRPr lang="en-GB"/>
          </a:p>
        </p:txBody>
      </p:sp>
      <p:sp>
        <p:nvSpPr>
          <p:cNvPr id="91145" name="Line 44"/>
          <p:cNvSpPr>
            <a:spLocks noChangeShapeType="1"/>
          </p:cNvSpPr>
          <p:nvPr/>
        </p:nvSpPr>
        <p:spPr bwMode="auto">
          <a:xfrm>
            <a:off x="4392613" y="5121275"/>
            <a:ext cx="304800" cy="0"/>
          </a:xfrm>
          <a:prstGeom prst="line">
            <a:avLst/>
          </a:prstGeom>
          <a:noFill/>
          <a:ln w="25400">
            <a:solidFill>
              <a:schemeClr val="tx1"/>
            </a:solidFill>
            <a:prstDash val="sysDot"/>
            <a:round/>
            <a:headEnd type="triangle" w="med" len="med"/>
            <a:tailEnd type="triangle" w="med" len="med"/>
          </a:ln>
        </p:spPr>
        <p:txBody>
          <a:bodyPr lIns="92075" tIns="46038" rIns="92075" bIns="46038" anchor="b">
            <a:spAutoFit/>
          </a:bodyPr>
          <a:lstStyle/>
          <a:p>
            <a:endParaRPr lang="en-GB"/>
          </a:p>
        </p:txBody>
      </p:sp>
      <p:sp>
        <p:nvSpPr>
          <p:cNvPr id="93" name="Line 24"/>
          <p:cNvSpPr>
            <a:spLocks noChangeShapeType="1"/>
          </p:cNvSpPr>
          <p:nvPr/>
        </p:nvSpPr>
        <p:spPr bwMode="auto">
          <a:xfrm flipV="1">
            <a:off x="3271838" y="2759075"/>
            <a:ext cx="0" cy="1677988"/>
          </a:xfrm>
          <a:prstGeom prst="line">
            <a:avLst/>
          </a:prstGeom>
          <a:noFill/>
          <a:ln w="38100">
            <a:solidFill>
              <a:schemeClr val="tx1"/>
            </a:solidFill>
            <a:prstDash val="sysDot"/>
            <a:round/>
            <a:headEnd/>
            <a:tailEnd type="triangle" w="med" len="med"/>
          </a:ln>
        </p:spPr>
        <p:txBody>
          <a:bodyPr lIns="92075" tIns="46038" rIns="92075" bIns="46038" anchor="b">
            <a:spAutoFit/>
          </a:bodyPr>
          <a:lstStyle/>
          <a:p>
            <a:endParaRPr lang="en-GB"/>
          </a:p>
        </p:txBody>
      </p:sp>
      <p:sp>
        <p:nvSpPr>
          <p:cNvPr id="96" name="AutoShape 81"/>
          <p:cNvSpPr>
            <a:spLocks noChangeArrowheads="1"/>
          </p:cNvSpPr>
          <p:nvPr/>
        </p:nvSpPr>
        <p:spPr bwMode="auto">
          <a:xfrm>
            <a:off x="6096000" y="2209800"/>
            <a:ext cx="903288" cy="585788"/>
          </a:xfrm>
          <a:prstGeom prst="roundRect">
            <a:avLst>
              <a:gd name="adj" fmla="val 16667"/>
            </a:avLst>
          </a:prstGeom>
          <a:noFill/>
          <a:ln w="38100">
            <a:solidFill>
              <a:srgbClr val="92D050"/>
            </a:solidFill>
            <a:round/>
            <a:headEnd/>
            <a:tailEnd/>
          </a:ln>
        </p:spPr>
        <p:txBody>
          <a:bodyPr anchor="ctr"/>
          <a:lstStyle/>
          <a:p>
            <a:pPr algn="ctr">
              <a:buFont typeface="Wingdings" pitchFamily="2" charset="2"/>
              <a:buNone/>
            </a:pPr>
            <a:endParaRPr lang="en-US" sz="1500">
              <a:solidFill>
                <a:srgbClr val="333399"/>
              </a:solidFill>
              <a:ea typeface="Osaka"/>
              <a:cs typeface="Osaka"/>
            </a:endParaRPr>
          </a:p>
        </p:txBody>
      </p:sp>
      <p:sp>
        <p:nvSpPr>
          <p:cNvPr id="89151" name="AutoShape 81"/>
          <p:cNvSpPr>
            <a:spLocks noChangeArrowheads="1"/>
          </p:cNvSpPr>
          <p:nvPr/>
        </p:nvSpPr>
        <p:spPr bwMode="auto">
          <a:xfrm>
            <a:off x="1066800" y="1306513"/>
            <a:ext cx="2209800" cy="369887"/>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Degree</a:t>
            </a:r>
          </a:p>
        </p:txBody>
      </p:sp>
      <p:sp>
        <p:nvSpPr>
          <p:cNvPr id="67" name="AutoShape 80"/>
          <p:cNvSpPr>
            <a:spLocks noChangeArrowheads="1"/>
          </p:cNvSpPr>
          <p:nvPr/>
        </p:nvSpPr>
        <p:spPr bwMode="auto">
          <a:xfrm>
            <a:off x="1066800" y="1295400"/>
            <a:ext cx="2209800" cy="368300"/>
          </a:xfrm>
          <a:prstGeom prst="roundRect">
            <a:avLst>
              <a:gd name="adj" fmla="val 16667"/>
            </a:avLst>
          </a:prstGeom>
          <a:noFill/>
          <a:ln w="38100">
            <a:solidFill>
              <a:srgbClr val="92D050"/>
            </a:solidFill>
            <a:round/>
            <a:headEnd/>
            <a:tailEnd/>
          </a:ln>
        </p:spPr>
        <p:txBody>
          <a:bodyPr anchor="ctr">
            <a:spAutoFit/>
          </a:bodyPr>
          <a:lstStyle/>
          <a:p>
            <a:pPr marL="838200" indent="-838200" algn="ctr">
              <a:spcBef>
                <a:spcPct val="50000"/>
              </a:spcBef>
            </a:pPr>
            <a:endParaRPr lang="en-US" sz="1500">
              <a:solidFill>
                <a:srgbClr val="333399"/>
              </a:solidFill>
              <a:ea typeface="Osaka"/>
              <a:cs typeface="Osaka"/>
            </a:endParaRPr>
          </a:p>
        </p:txBody>
      </p:sp>
      <p:sp>
        <p:nvSpPr>
          <p:cNvPr id="70" name="Line 46"/>
          <p:cNvSpPr>
            <a:spLocks noChangeShapeType="1"/>
          </p:cNvSpPr>
          <p:nvPr/>
        </p:nvSpPr>
        <p:spPr bwMode="auto">
          <a:xfrm flipV="1">
            <a:off x="7620000" y="1143000"/>
            <a:ext cx="0" cy="685800"/>
          </a:xfrm>
          <a:prstGeom prst="line">
            <a:avLst/>
          </a:prstGeom>
          <a:noFill/>
          <a:ln w="38100">
            <a:solidFill>
              <a:srgbClr val="92D050"/>
            </a:solidFill>
            <a:round/>
            <a:headEnd/>
            <a:tailEnd type="triangle" w="med" len="med"/>
          </a:ln>
        </p:spPr>
        <p:txBody>
          <a:bodyPr lIns="92075" tIns="46038" rIns="92075" bIns="46038" anchor="b">
            <a:spAutoFit/>
          </a:bodyPr>
          <a:lstStyle/>
          <a:p>
            <a:endParaRPr lang="en-GB"/>
          </a:p>
        </p:txBody>
      </p:sp>
      <p:sp>
        <p:nvSpPr>
          <p:cNvPr id="78" name="Line 46"/>
          <p:cNvSpPr>
            <a:spLocks noChangeShapeType="1"/>
          </p:cNvSpPr>
          <p:nvPr/>
        </p:nvSpPr>
        <p:spPr bwMode="auto">
          <a:xfrm>
            <a:off x="7467600" y="914400"/>
            <a:ext cx="457200" cy="0"/>
          </a:xfrm>
          <a:prstGeom prst="line">
            <a:avLst/>
          </a:prstGeom>
          <a:noFill/>
          <a:ln w="38100">
            <a:solidFill>
              <a:srgbClr val="92D050"/>
            </a:solidFill>
            <a:round/>
            <a:headEnd/>
            <a:tailEnd type="triangle" w="med" len="med"/>
          </a:ln>
        </p:spPr>
        <p:txBody>
          <a:bodyPr lIns="92075" tIns="46038" rIns="92075" bIns="46038" anchor="b">
            <a:spAutoFit/>
          </a:bodyPr>
          <a:lstStyle/>
          <a:p>
            <a:endParaRPr lang="en-GB"/>
          </a:p>
        </p:txBody>
      </p:sp>
      <p:sp>
        <p:nvSpPr>
          <p:cNvPr id="90180" name="AutoShape 81"/>
          <p:cNvSpPr>
            <a:spLocks noChangeArrowheads="1"/>
          </p:cNvSpPr>
          <p:nvPr/>
        </p:nvSpPr>
        <p:spPr bwMode="auto">
          <a:xfrm>
            <a:off x="7543800" y="1676400"/>
            <a:ext cx="1371600" cy="868363"/>
          </a:xfrm>
          <a:prstGeom prst="roundRect">
            <a:avLst>
              <a:gd name="adj" fmla="val 16667"/>
            </a:avLst>
          </a:prstGeom>
          <a:solidFill>
            <a:srgbClr val="FFCC99"/>
          </a:solidFill>
          <a:ln w="9525">
            <a:noFill/>
            <a:round/>
            <a:headEnd/>
            <a:tailEnd/>
          </a:ln>
        </p:spPr>
        <p:txBody>
          <a:bodyPr anchor="ctr">
            <a:spAutoFit/>
          </a:bodyPr>
          <a:lstStyle/>
          <a:p>
            <a:pPr algn="ctr">
              <a:buFont typeface="Wingdings" pitchFamily="2" charset="2"/>
              <a:buNone/>
            </a:pPr>
            <a:r>
              <a:rPr lang="en-US" sz="1500">
                <a:solidFill>
                  <a:srgbClr val="333399"/>
                </a:solidFill>
                <a:ea typeface="Osaka"/>
                <a:cs typeface="Osaka"/>
              </a:rPr>
              <a:t>Degree, </a:t>
            </a:r>
          </a:p>
          <a:p>
            <a:pPr algn="ctr">
              <a:buFont typeface="Wingdings" pitchFamily="2" charset="2"/>
              <a:buNone/>
            </a:pPr>
            <a:r>
              <a:rPr lang="en-US" sz="1500">
                <a:solidFill>
                  <a:srgbClr val="333399"/>
                </a:solidFill>
                <a:ea typeface="Osaka"/>
                <a:cs typeface="Osaka"/>
              </a:rPr>
              <a:t>Diploma,</a:t>
            </a:r>
          </a:p>
          <a:p>
            <a:pPr algn="ctr">
              <a:buFont typeface="Wingdings" pitchFamily="2" charset="2"/>
              <a:buNone/>
            </a:pPr>
            <a:r>
              <a:rPr lang="en-US" sz="1500">
                <a:solidFill>
                  <a:srgbClr val="333399"/>
                </a:solidFill>
                <a:ea typeface="Osaka"/>
                <a:cs typeface="Osaka"/>
              </a:rPr>
              <a:t>Skill Certs</a:t>
            </a:r>
          </a:p>
        </p:txBody>
      </p:sp>
      <p:sp>
        <p:nvSpPr>
          <p:cNvPr id="81" name="AutoShape 80"/>
          <p:cNvSpPr>
            <a:spLocks noChangeArrowheads="1"/>
          </p:cNvSpPr>
          <p:nvPr/>
        </p:nvSpPr>
        <p:spPr bwMode="auto">
          <a:xfrm>
            <a:off x="7543800" y="1676400"/>
            <a:ext cx="1371600" cy="852488"/>
          </a:xfrm>
          <a:prstGeom prst="roundRect">
            <a:avLst>
              <a:gd name="adj" fmla="val 16667"/>
            </a:avLst>
          </a:prstGeom>
          <a:noFill/>
          <a:ln w="38100">
            <a:solidFill>
              <a:srgbClr val="92D050"/>
            </a:solidFill>
            <a:round/>
            <a:headEnd/>
            <a:tailEnd/>
          </a:ln>
        </p:spPr>
        <p:txBody>
          <a:bodyPr anchor="ctr"/>
          <a:lstStyle/>
          <a:p>
            <a:pPr marL="838200" indent="-838200" algn="ctr">
              <a:spcBef>
                <a:spcPct val="50000"/>
              </a:spcBef>
            </a:pPr>
            <a:endParaRPr lang="en-US" sz="1500">
              <a:solidFill>
                <a:srgbClr val="333399"/>
              </a:solidFill>
              <a:ea typeface="Osaka"/>
              <a:cs typeface="Osaka"/>
            </a:endParaRPr>
          </a:p>
          <a:p>
            <a:pPr marL="838200" indent="-838200" algn="ctr">
              <a:spcBef>
                <a:spcPct val="50000"/>
              </a:spcBef>
            </a:pPr>
            <a:endParaRPr lang="en-US" sz="1500">
              <a:solidFill>
                <a:srgbClr val="333399"/>
              </a:solidFill>
              <a:ea typeface="Osaka"/>
              <a:cs typeface="Osaka"/>
            </a:endParaRPr>
          </a:p>
        </p:txBody>
      </p:sp>
      <p:sp>
        <p:nvSpPr>
          <p:cNvPr id="95" name="Line 44"/>
          <p:cNvSpPr>
            <a:spLocks noChangeShapeType="1"/>
          </p:cNvSpPr>
          <p:nvPr/>
        </p:nvSpPr>
        <p:spPr bwMode="auto">
          <a:xfrm>
            <a:off x="2740025" y="5399088"/>
            <a:ext cx="3175" cy="179387"/>
          </a:xfrm>
          <a:prstGeom prst="line">
            <a:avLst/>
          </a:prstGeom>
          <a:noFill/>
          <a:ln w="25400">
            <a:solidFill>
              <a:schemeClr val="tx1"/>
            </a:solidFill>
            <a:prstDash val="sysDot"/>
            <a:round/>
            <a:headEnd type="triangle" w="med" len="med"/>
            <a:tailEnd/>
          </a:ln>
        </p:spPr>
        <p:txBody>
          <a:bodyPr lIns="92075" tIns="46038" rIns="92075" bIns="46038" anchor="b">
            <a:spAutoFit/>
          </a:bodyPr>
          <a:lstStyle/>
          <a:p>
            <a:endParaRPr lang="en-GB"/>
          </a:p>
        </p:txBody>
      </p:sp>
      <p:sp>
        <p:nvSpPr>
          <p:cNvPr id="72" name="Slide Number Placeholder 71"/>
          <p:cNvSpPr>
            <a:spLocks noGrp="1"/>
          </p:cNvSpPr>
          <p:nvPr>
            <p:ph type="sldNum" sz="quarter" idx="11"/>
          </p:nvPr>
        </p:nvSpPr>
        <p:spPr/>
        <p:txBody>
          <a:bodyPr/>
          <a:lstStyle/>
          <a:p>
            <a:pPr>
              <a:defRPr/>
            </a:pPr>
            <a:fld id="{641EDF9F-2739-442A-83B4-A459C1B694AE}" type="slidenum">
              <a:rPr lang="en-US" smtClean="0"/>
              <a:pPr>
                <a:defRPr/>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1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11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1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1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1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1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1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11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11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1142" grpId="0" animBg="1"/>
      <p:bldP spid="94" grpId="0" animBg="1"/>
      <p:bldP spid="2" grpId="0" animBg="1"/>
      <p:bldP spid="91147" grpId="0" animBg="1"/>
      <p:bldP spid="3" grpId="0" animBg="1"/>
      <p:bldP spid="91150" grpId="0" animBg="1"/>
      <p:bldP spid="91151" grpId="0" animBg="1"/>
      <p:bldP spid="91156" grpId="0" animBg="1"/>
      <p:bldP spid="91160" grpId="0" animBg="1"/>
      <p:bldP spid="91174" grpId="0" animBg="1"/>
      <p:bldP spid="91180" grpId="0" animBg="1"/>
      <p:bldP spid="91181" grpId="0" animBg="1"/>
      <p:bldP spid="57" grpId="0" animBg="1"/>
      <p:bldP spid="58" grpId="0" animBg="1"/>
      <p:bldP spid="59" grpId="0" animBg="1"/>
      <p:bldP spid="60" grpId="0" animBg="1"/>
      <p:bldP spid="61" grpId="0" animBg="1"/>
      <p:bldP spid="71" grpId="0" animBg="1"/>
      <p:bldP spid="74" grpId="0" animBg="1"/>
      <p:bldP spid="75" grpId="0" animBg="1"/>
      <p:bldP spid="91176" grpId="0" animBg="1"/>
      <p:bldP spid="91170" grpId="0" animBg="1"/>
      <p:bldP spid="66" grpId="0" animBg="1"/>
      <p:bldP spid="91157" grpId="0" animBg="1"/>
      <p:bldP spid="76" grpId="0" animBg="1"/>
      <p:bldP spid="77" grpId="0" animBg="1"/>
      <p:bldP spid="73" grpId="0" animBg="1"/>
      <p:bldP spid="90" grpId="0" animBg="1"/>
      <p:bldP spid="92" grpId="0" animBg="1"/>
      <p:bldP spid="91145" grpId="0" animBg="1"/>
      <p:bldP spid="93" grpId="0" animBg="1"/>
      <p:bldP spid="96" grpId="0" animBg="1"/>
      <p:bldP spid="67" grpId="0" animBg="1"/>
      <p:bldP spid="70" grpId="0" animBg="1"/>
      <p:bldP spid="78" grpId="0" animBg="1"/>
      <p:bldP spid="90180" grpId="0" animBg="1"/>
      <p:bldP spid="81" grpId="0" animBg="1"/>
      <p:bldP spid="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66"/>
          <p:cNvGrpSpPr>
            <a:grpSpLocks/>
          </p:cNvGrpSpPr>
          <p:nvPr/>
        </p:nvGrpSpPr>
        <p:grpSpPr bwMode="auto">
          <a:xfrm>
            <a:off x="609600" y="990600"/>
            <a:ext cx="8229600" cy="4868862"/>
            <a:chOff x="11239" y="1150581"/>
            <a:chExt cx="10017784" cy="5707419"/>
          </a:xfrm>
        </p:grpSpPr>
        <p:sp>
          <p:nvSpPr>
            <p:cNvPr id="85001" name="AutoShape 153"/>
            <p:cNvSpPr>
              <a:spLocks noChangeAspect="1" noChangeArrowheads="1" noTextEdit="1"/>
            </p:cNvSpPr>
            <p:nvPr/>
          </p:nvSpPr>
          <p:spPr bwMode="auto">
            <a:xfrm>
              <a:off x="11239" y="1660316"/>
              <a:ext cx="7189889" cy="5027773"/>
            </a:xfrm>
            <a:prstGeom prst="rect">
              <a:avLst/>
            </a:prstGeom>
            <a:noFill/>
            <a:ln w="9525">
              <a:noFill/>
              <a:miter lim="800000"/>
              <a:headEnd/>
              <a:tailEnd/>
            </a:ln>
          </p:spPr>
          <p:txBody>
            <a:bodyPr lIns="79214" tIns="39607" rIns="79214" bIns="39607"/>
            <a:lstStyle/>
            <a:p>
              <a:endParaRPr lang="en-GB"/>
            </a:p>
          </p:txBody>
        </p:sp>
        <p:sp>
          <p:nvSpPr>
            <p:cNvPr id="85002" name="Rectangle 155"/>
            <p:cNvSpPr>
              <a:spLocks noChangeArrowheads="1"/>
            </p:cNvSpPr>
            <p:nvPr/>
          </p:nvSpPr>
          <p:spPr bwMode="auto">
            <a:xfrm>
              <a:off x="54789" y="1723196"/>
              <a:ext cx="7102790" cy="4914053"/>
            </a:xfrm>
            <a:prstGeom prst="rect">
              <a:avLst/>
            </a:prstGeom>
            <a:solidFill>
              <a:srgbClr val="FFFFFF"/>
            </a:solidFill>
            <a:ln w="9525">
              <a:noFill/>
              <a:miter lim="800000"/>
              <a:headEnd/>
              <a:tailEnd/>
            </a:ln>
          </p:spPr>
          <p:txBody>
            <a:bodyPr lIns="79214" tIns="39607" rIns="79214" bIns="39607"/>
            <a:lstStyle/>
            <a:p>
              <a:endParaRPr lang="en-US" sz="2000"/>
            </a:p>
          </p:txBody>
        </p:sp>
        <p:sp>
          <p:nvSpPr>
            <p:cNvPr id="85003" name="Line 156"/>
            <p:cNvSpPr>
              <a:spLocks noChangeShapeType="1"/>
            </p:cNvSpPr>
            <p:nvPr/>
          </p:nvSpPr>
          <p:spPr bwMode="auto">
            <a:xfrm>
              <a:off x="486070" y="6281373"/>
              <a:ext cx="6577386" cy="1337"/>
            </a:xfrm>
            <a:prstGeom prst="line">
              <a:avLst/>
            </a:prstGeom>
            <a:noFill/>
            <a:ln w="38100">
              <a:solidFill>
                <a:srgbClr val="000000"/>
              </a:solidFill>
              <a:round/>
              <a:headEnd/>
              <a:tailEnd/>
            </a:ln>
          </p:spPr>
          <p:txBody>
            <a:bodyPr lIns="79214" tIns="39607" rIns="79214" bIns="39607"/>
            <a:lstStyle/>
            <a:p>
              <a:endParaRPr lang="en-GB"/>
            </a:p>
          </p:txBody>
        </p:sp>
        <p:sp>
          <p:nvSpPr>
            <p:cNvPr id="85004" name="Line 157"/>
            <p:cNvSpPr>
              <a:spLocks noChangeShapeType="1"/>
            </p:cNvSpPr>
            <p:nvPr/>
          </p:nvSpPr>
          <p:spPr bwMode="auto">
            <a:xfrm>
              <a:off x="486070" y="5520115"/>
              <a:ext cx="6577386" cy="1338"/>
            </a:xfrm>
            <a:prstGeom prst="line">
              <a:avLst/>
            </a:prstGeom>
            <a:noFill/>
            <a:ln w="38100">
              <a:solidFill>
                <a:srgbClr val="000000"/>
              </a:solidFill>
              <a:round/>
              <a:headEnd/>
              <a:tailEnd/>
            </a:ln>
          </p:spPr>
          <p:txBody>
            <a:bodyPr lIns="79214" tIns="39607" rIns="79214" bIns="39607"/>
            <a:lstStyle/>
            <a:p>
              <a:endParaRPr lang="en-GB"/>
            </a:p>
          </p:txBody>
        </p:sp>
        <p:sp>
          <p:nvSpPr>
            <p:cNvPr id="85005" name="Line 158"/>
            <p:cNvSpPr>
              <a:spLocks noChangeShapeType="1"/>
            </p:cNvSpPr>
            <p:nvPr/>
          </p:nvSpPr>
          <p:spPr bwMode="auto">
            <a:xfrm>
              <a:off x="486070" y="4745480"/>
              <a:ext cx="6577386" cy="1337"/>
            </a:xfrm>
            <a:prstGeom prst="line">
              <a:avLst/>
            </a:prstGeom>
            <a:noFill/>
            <a:ln w="38100">
              <a:solidFill>
                <a:srgbClr val="000000"/>
              </a:solidFill>
              <a:round/>
              <a:headEnd/>
              <a:tailEnd/>
            </a:ln>
          </p:spPr>
          <p:txBody>
            <a:bodyPr lIns="79214" tIns="39607" rIns="79214" bIns="39607"/>
            <a:lstStyle/>
            <a:p>
              <a:endParaRPr lang="en-GB"/>
            </a:p>
          </p:txBody>
        </p:sp>
        <p:sp>
          <p:nvSpPr>
            <p:cNvPr id="85006" name="Line 159"/>
            <p:cNvSpPr>
              <a:spLocks noChangeShapeType="1"/>
            </p:cNvSpPr>
            <p:nvPr/>
          </p:nvSpPr>
          <p:spPr bwMode="auto">
            <a:xfrm>
              <a:off x="486070" y="3984223"/>
              <a:ext cx="6577386" cy="1338"/>
            </a:xfrm>
            <a:prstGeom prst="line">
              <a:avLst/>
            </a:prstGeom>
            <a:noFill/>
            <a:ln w="38100">
              <a:solidFill>
                <a:srgbClr val="000000"/>
              </a:solidFill>
              <a:round/>
              <a:headEnd/>
              <a:tailEnd/>
            </a:ln>
          </p:spPr>
          <p:txBody>
            <a:bodyPr lIns="79214" tIns="39607" rIns="79214" bIns="39607"/>
            <a:lstStyle/>
            <a:p>
              <a:endParaRPr lang="en-GB"/>
            </a:p>
          </p:txBody>
        </p:sp>
        <p:sp>
          <p:nvSpPr>
            <p:cNvPr id="85007" name="Line 160"/>
            <p:cNvSpPr>
              <a:spLocks noChangeShapeType="1"/>
            </p:cNvSpPr>
            <p:nvPr/>
          </p:nvSpPr>
          <p:spPr bwMode="auto">
            <a:xfrm>
              <a:off x="486070" y="3221628"/>
              <a:ext cx="6577386" cy="1338"/>
            </a:xfrm>
            <a:prstGeom prst="line">
              <a:avLst/>
            </a:prstGeom>
            <a:noFill/>
            <a:ln w="38100">
              <a:solidFill>
                <a:srgbClr val="000000"/>
              </a:solidFill>
              <a:round/>
              <a:headEnd/>
              <a:tailEnd/>
            </a:ln>
          </p:spPr>
          <p:txBody>
            <a:bodyPr lIns="79214" tIns="39607" rIns="79214" bIns="39607"/>
            <a:lstStyle/>
            <a:p>
              <a:endParaRPr lang="en-GB"/>
            </a:p>
          </p:txBody>
        </p:sp>
        <p:sp>
          <p:nvSpPr>
            <p:cNvPr id="85008" name="Line 161"/>
            <p:cNvSpPr>
              <a:spLocks noChangeShapeType="1"/>
            </p:cNvSpPr>
            <p:nvPr/>
          </p:nvSpPr>
          <p:spPr bwMode="auto">
            <a:xfrm>
              <a:off x="486070" y="2446993"/>
              <a:ext cx="6577386" cy="1337"/>
            </a:xfrm>
            <a:prstGeom prst="line">
              <a:avLst/>
            </a:prstGeom>
            <a:noFill/>
            <a:ln w="38100">
              <a:solidFill>
                <a:srgbClr val="000000"/>
              </a:solidFill>
              <a:round/>
              <a:headEnd/>
              <a:tailEnd/>
            </a:ln>
          </p:spPr>
          <p:txBody>
            <a:bodyPr lIns="79214" tIns="39607" rIns="79214" bIns="39607"/>
            <a:lstStyle/>
            <a:p>
              <a:endParaRPr lang="en-GB"/>
            </a:p>
          </p:txBody>
        </p:sp>
        <p:sp>
          <p:nvSpPr>
            <p:cNvPr id="85009" name="Rectangle 162"/>
            <p:cNvSpPr>
              <a:spLocks noChangeArrowheads="1"/>
            </p:cNvSpPr>
            <p:nvPr/>
          </p:nvSpPr>
          <p:spPr bwMode="auto">
            <a:xfrm>
              <a:off x="650434" y="4643800"/>
              <a:ext cx="216343" cy="1637572"/>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0" name="Rectangle 163"/>
            <p:cNvSpPr>
              <a:spLocks noChangeArrowheads="1"/>
            </p:cNvSpPr>
            <p:nvPr/>
          </p:nvSpPr>
          <p:spPr bwMode="auto">
            <a:xfrm>
              <a:off x="1195506" y="4453821"/>
              <a:ext cx="224772" cy="1827551"/>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1" name="Rectangle 164"/>
            <p:cNvSpPr>
              <a:spLocks noChangeArrowheads="1"/>
            </p:cNvSpPr>
            <p:nvPr/>
          </p:nvSpPr>
          <p:spPr bwMode="auto">
            <a:xfrm>
              <a:off x="1747601" y="4428400"/>
              <a:ext cx="216343" cy="1852972"/>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2" name="Rectangle 165"/>
            <p:cNvSpPr>
              <a:spLocks noChangeArrowheads="1"/>
            </p:cNvSpPr>
            <p:nvPr/>
          </p:nvSpPr>
          <p:spPr bwMode="auto">
            <a:xfrm>
              <a:off x="2292673" y="4364182"/>
              <a:ext cx="224772" cy="1917190"/>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3" name="Rectangle 166"/>
            <p:cNvSpPr>
              <a:spLocks noChangeArrowheads="1"/>
            </p:cNvSpPr>
            <p:nvPr/>
          </p:nvSpPr>
          <p:spPr bwMode="auto">
            <a:xfrm>
              <a:off x="2846173" y="4377561"/>
              <a:ext cx="214939" cy="1903811"/>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4" name="Rectangle 167"/>
            <p:cNvSpPr>
              <a:spLocks noChangeArrowheads="1"/>
            </p:cNvSpPr>
            <p:nvPr/>
          </p:nvSpPr>
          <p:spPr bwMode="auto">
            <a:xfrm>
              <a:off x="3389841" y="4287923"/>
              <a:ext cx="224772" cy="1993449"/>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5" name="Rectangle 168"/>
            <p:cNvSpPr>
              <a:spLocks noChangeArrowheads="1"/>
            </p:cNvSpPr>
            <p:nvPr/>
          </p:nvSpPr>
          <p:spPr bwMode="auto">
            <a:xfrm>
              <a:off x="3943342" y="3843745"/>
              <a:ext cx="216343" cy="2437627"/>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6" name="Rectangle 169"/>
            <p:cNvSpPr>
              <a:spLocks noChangeArrowheads="1"/>
            </p:cNvSpPr>
            <p:nvPr/>
          </p:nvSpPr>
          <p:spPr bwMode="auto">
            <a:xfrm>
              <a:off x="4487008" y="3679185"/>
              <a:ext cx="216343" cy="2602187"/>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7" name="Rectangle 170"/>
            <p:cNvSpPr>
              <a:spLocks noChangeArrowheads="1"/>
            </p:cNvSpPr>
            <p:nvPr/>
          </p:nvSpPr>
          <p:spPr bwMode="auto">
            <a:xfrm>
              <a:off x="5032080" y="3412946"/>
              <a:ext cx="224772" cy="2868426"/>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8" name="Rectangle 171"/>
            <p:cNvSpPr>
              <a:spLocks noChangeArrowheads="1"/>
            </p:cNvSpPr>
            <p:nvPr/>
          </p:nvSpPr>
          <p:spPr bwMode="auto">
            <a:xfrm>
              <a:off x="5585580" y="3272468"/>
              <a:ext cx="214939" cy="3008904"/>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19" name="Rectangle 172"/>
            <p:cNvSpPr>
              <a:spLocks noChangeArrowheads="1"/>
            </p:cNvSpPr>
            <p:nvPr/>
          </p:nvSpPr>
          <p:spPr bwMode="auto">
            <a:xfrm>
              <a:off x="6129248" y="2816249"/>
              <a:ext cx="224772" cy="3465123"/>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20" name="Rectangle 173"/>
            <p:cNvSpPr>
              <a:spLocks noChangeArrowheads="1"/>
            </p:cNvSpPr>
            <p:nvPr/>
          </p:nvSpPr>
          <p:spPr bwMode="auto">
            <a:xfrm>
              <a:off x="6682749" y="2536631"/>
              <a:ext cx="216343" cy="3744741"/>
            </a:xfrm>
            <a:prstGeom prst="rect">
              <a:avLst/>
            </a:prstGeom>
            <a:solidFill>
              <a:srgbClr val="99CCFF"/>
            </a:solidFill>
            <a:ln w="9525">
              <a:solidFill>
                <a:srgbClr val="000000"/>
              </a:solidFill>
              <a:miter lim="800000"/>
              <a:headEnd/>
              <a:tailEnd/>
            </a:ln>
          </p:spPr>
          <p:txBody>
            <a:bodyPr lIns="79214" tIns="39607" rIns="79214" bIns="39607"/>
            <a:lstStyle/>
            <a:p>
              <a:endParaRPr lang="en-US" sz="2000"/>
            </a:p>
          </p:txBody>
        </p:sp>
        <p:sp>
          <p:nvSpPr>
            <p:cNvPr id="85021" name="Rectangle 174"/>
            <p:cNvSpPr>
              <a:spLocks noChangeArrowheads="1"/>
            </p:cNvSpPr>
            <p:nvPr/>
          </p:nvSpPr>
          <p:spPr bwMode="auto">
            <a:xfrm>
              <a:off x="650434" y="4035063"/>
              <a:ext cx="216343" cy="608738"/>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2" name="Rectangle 175"/>
            <p:cNvSpPr>
              <a:spLocks noChangeArrowheads="1"/>
            </p:cNvSpPr>
            <p:nvPr/>
          </p:nvSpPr>
          <p:spPr bwMode="auto">
            <a:xfrm>
              <a:off x="1195506" y="3894585"/>
              <a:ext cx="224772" cy="559236"/>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3" name="Rectangle 176"/>
            <p:cNvSpPr>
              <a:spLocks noChangeArrowheads="1"/>
            </p:cNvSpPr>
            <p:nvPr/>
          </p:nvSpPr>
          <p:spPr bwMode="auto">
            <a:xfrm>
              <a:off x="1747601" y="3755444"/>
              <a:ext cx="216343" cy="672956"/>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4" name="Rectangle 177"/>
            <p:cNvSpPr>
              <a:spLocks noChangeArrowheads="1"/>
            </p:cNvSpPr>
            <p:nvPr/>
          </p:nvSpPr>
          <p:spPr bwMode="auto">
            <a:xfrm>
              <a:off x="2292673" y="3894585"/>
              <a:ext cx="224772" cy="469597"/>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5" name="Rectangle 178"/>
            <p:cNvSpPr>
              <a:spLocks noChangeArrowheads="1"/>
            </p:cNvSpPr>
            <p:nvPr/>
          </p:nvSpPr>
          <p:spPr bwMode="auto">
            <a:xfrm>
              <a:off x="2846173" y="3894585"/>
              <a:ext cx="214939" cy="482976"/>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6" name="Rectangle 179"/>
            <p:cNvSpPr>
              <a:spLocks noChangeArrowheads="1"/>
            </p:cNvSpPr>
            <p:nvPr/>
          </p:nvSpPr>
          <p:spPr bwMode="auto">
            <a:xfrm>
              <a:off x="3389841" y="3945424"/>
              <a:ext cx="224772" cy="342499"/>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7" name="Rectangle 180"/>
            <p:cNvSpPr>
              <a:spLocks noChangeArrowheads="1"/>
            </p:cNvSpPr>
            <p:nvPr/>
          </p:nvSpPr>
          <p:spPr bwMode="auto">
            <a:xfrm>
              <a:off x="3943342" y="3614966"/>
              <a:ext cx="216343" cy="228779"/>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8" name="Rectangle 181"/>
            <p:cNvSpPr>
              <a:spLocks noChangeArrowheads="1"/>
            </p:cNvSpPr>
            <p:nvPr/>
          </p:nvSpPr>
          <p:spPr bwMode="auto">
            <a:xfrm>
              <a:off x="4487008" y="3399567"/>
              <a:ext cx="216343" cy="279618"/>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29" name="Rectangle 182"/>
            <p:cNvSpPr>
              <a:spLocks noChangeArrowheads="1"/>
            </p:cNvSpPr>
            <p:nvPr/>
          </p:nvSpPr>
          <p:spPr bwMode="auto">
            <a:xfrm>
              <a:off x="5032080" y="3133328"/>
              <a:ext cx="224772" cy="279618"/>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30" name="Rectangle 183"/>
            <p:cNvSpPr>
              <a:spLocks noChangeArrowheads="1"/>
            </p:cNvSpPr>
            <p:nvPr/>
          </p:nvSpPr>
          <p:spPr bwMode="auto">
            <a:xfrm>
              <a:off x="5585580" y="2955390"/>
              <a:ext cx="214939" cy="317078"/>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31" name="Rectangle 184"/>
            <p:cNvSpPr>
              <a:spLocks noChangeArrowheads="1"/>
            </p:cNvSpPr>
            <p:nvPr/>
          </p:nvSpPr>
          <p:spPr bwMode="auto">
            <a:xfrm>
              <a:off x="6129248" y="2485791"/>
              <a:ext cx="224772" cy="330458"/>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32" name="Rectangle 185"/>
            <p:cNvSpPr>
              <a:spLocks noChangeArrowheads="1"/>
            </p:cNvSpPr>
            <p:nvPr/>
          </p:nvSpPr>
          <p:spPr bwMode="auto">
            <a:xfrm>
              <a:off x="6682749" y="2104494"/>
              <a:ext cx="216343" cy="432137"/>
            </a:xfrm>
            <a:prstGeom prst="rect">
              <a:avLst/>
            </a:prstGeom>
            <a:solidFill>
              <a:srgbClr val="000066"/>
            </a:solidFill>
            <a:ln w="9525">
              <a:solidFill>
                <a:srgbClr val="000000"/>
              </a:solidFill>
              <a:miter lim="800000"/>
              <a:headEnd/>
              <a:tailEnd/>
            </a:ln>
          </p:spPr>
          <p:txBody>
            <a:bodyPr lIns="79214" tIns="39607" rIns="79214" bIns="39607"/>
            <a:lstStyle/>
            <a:p>
              <a:endParaRPr lang="en-US" sz="2000"/>
            </a:p>
          </p:txBody>
        </p:sp>
        <p:sp>
          <p:nvSpPr>
            <p:cNvPr id="85033" name="Line 186"/>
            <p:cNvSpPr>
              <a:spLocks noChangeShapeType="1"/>
            </p:cNvSpPr>
            <p:nvPr/>
          </p:nvSpPr>
          <p:spPr bwMode="auto">
            <a:xfrm>
              <a:off x="486069" y="2067033"/>
              <a:ext cx="1405" cy="4214339"/>
            </a:xfrm>
            <a:prstGeom prst="line">
              <a:avLst/>
            </a:prstGeom>
            <a:noFill/>
            <a:ln w="38100">
              <a:solidFill>
                <a:srgbClr val="000000"/>
              </a:solidFill>
              <a:round/>
              <a:headEnd/>
              <a:tailEnd/>
            </a:ln>
          </p:spPr>
          <p:txBody>
            <a:bodyPr lIns="79214" tIns="39607" rIns="79214" bIns="39607"/>
            <a:lstStyle/>
            <a:p>
              <a:endParaRPr lang="en-GB"/>
            </a:p>
          </p:txBody>
        </p:sp>
        <p:sp>
          <p:nvSpPr>
            <p:cNvPr id="85034" name="Line 187"/>
            <p:cNvSpPr>
              <a:spLocks noChangeShapeType="1"/>
            </p:cNvSpPr>
            <p:nvPr/>
          </p:nvSpPr>
          <p:spPr bwMode="auto">
            <a:xfrm>
              <a:off x="434092" y="6281373"/>
              <a:ext cx="51978" cy="1337"/>
            </a:xfrm>
            <a:prstGeom prst="line">
              <a:avLst/>
            </a:prstGeom>
            <a:noFill/>
            <a:ln w="0">
              <a:solidFill>
                <a:srgbClr val="000000"/>
              </a:solidFill>
              <a:round/>
              <a:headEnd/>
              <a:tailEnd/>
            </a:ln>
          </p:spPr>
          <p:txBody>
            <a:bodyPr lIns="79214" tIns="39607" rIns="79214" bIns="39607"/>
            <a:lstStyle/>
            <a:p>
              <a:endParaRPr lang="en-GB"/>
            </a:p>
          </p:txBody>
        </p:sp>
        <p:sp>
          <p:nvSpPr>
            <p:cNvPr id="85035" name="Line 188"/>
            <p:cNvSpPr>
              <a:spLocks noChangeShapeType="1"/>
            </p:cNvSpPr>
            <p:nvPr/>
          </p:nvSpPr>
          <p:spPr bwMode="auto">
            <a:xfrm>
              <a:off x="434092" y="5520115"/>
              <a:ext cx="51978" cy="1338"/>
            </a:xfrm>
            <a:prstGeom prst="line">
              <a:avLst/>
            </a:prstGeom>
            <a:noFill/>
            <a:ln w="0">
              <a:solidFill>
                <a:srgbClr val="000000"/>
              </a:solidFill>
              <a:round/>
              <a:headEnd/>
              <a:tailEnd/>
            </a:ln>
          </p:spPr>
          <p:txBody>
            <a:bodyPr lIns="79214" tIns="39607" rIns="79214" bIns="39607"/>
            <a:lstStyle/>
            <a:p>
              <a:endParaRPr lang="en-GB"/>
            </a:p>
          </p:txBody>
        </p:sp>
        <p:sp>
          <p:nvSpPr>
            <p:cNvPr id="85036" name="Line 189"/>
            <p:cNvSpPr>
              <a:spLocks noChangeShapeType="1"/>
            </p:cNvSpPr>
            <p:nvPr/>
          </p:nvSpPr>
          <p:spPr bwMode="auto">
            <a:xfrm>
              <a:off x="434092" y="4745480"/>
              <a:ext cx="51978" cy="1337"/>
            </a:xfrm>
            <a:prstGeom prst="line">
              <a:avLst/>
            </a:prstGeom>
            <a:noFill/>
            <a:ln w="0">
              <a:solidFill>
                <a:srgbClr val="000000"/>
              </a:solidFill>
              <a:round/>
              <a:headEnd/>
              <a:tailEnd/>
            </a:ln>
          </p:spPr>
          <p:txBody>
            <a:bodyPr lIns="79214" tIns="39607" rIns="79214" bIns="39607"/>
            <a:lstStyle/>
            <a:p>
              <a:endParaRPr lang="en-GB"/>
            </a:p>
          </p:txBody>
        </p:sp>
        <p:sp>
          <p:nvSpPr>
            <p:cNvPr id="85037" name="Line 190"/>
            <p:cNvSpPr>
              <a:spLocks noChangeShapeType="1"/>
            </p:cNvSpPr>
            <p:nvPr/>
          </p:nvSpPr>
          <p:spPr bwMode="auto">
            <a:xfrm>
              <a:off x="434092" y="3984223"/>
              <a:ext cx="51978" cy="1338"/>
            </a:xfrm>
            <a:prstGeom prst="line">
              <a:avLst/>
            </a:prstGeom>
            <a:noFill/>
            <a:ln w="0">
              <a:solidFill>
                <a:srgbClr val="000000"/>
              </a:solidFill>
              <a:round/>
              <a:headEnd/>
              <a:tailEnd/>
            </a:ln>
          </p:spPr>
          <p:txBody>
            <a:bodyPr lIns="79214" tIns="39607" rIns="79214" bIns="39607"/>
            <a:lstStyle/>
            <a:p>
              <a:endParaRPr lang="en-GB"/>
            </a:p>
          </p:txBody>
        </p:sp>
        <p:sp>
          <p:nvSpPr>
            <p:cNvPr id="85038" name="Line 191"/>
            <p:cNvSpPr>
              <a:spLocks noChangeShapeType="1"/>
            </p:cNvSpPr>
            <p:nvPr/>
          </p:nvSpPr>
          <p:spPr bwMode="auto">
            <a:xfrm>
              <a:off x="434092" y="3221628"/>
              <a:ext cx="51978" cy="1338"/>
            </a:xfrm>
            <a:prstGeom prst="line">
              <a:avLst/>
            </a:prstGeom>
            <a:noFill/>
            <a:ln w="0">
              <a:solidFill>
                <a:srgbClr val="000000"/>
              </a:solidFill>
              <a:round/>
              <a:headEnd/>
              <a:tailEnd/>
            </a:ln>
          </p:spPr>
          <p:txBody>
            <a:bodyPr lIns="79214" tIns="39607" rIns="79214" bIns="39607"/>
            <a:lstStyle/>
            <a:p>
              <a:endParaRPr lang="en-GB"/>
            </a:p>
          </p:txBody>
        </p:sp>
        <p:sp>
          <p:nvSpPr>
            <p:cNvPr id="85039" name="Line 192"/>
            <p:cNvSpPr>
              <a:spLocks noChangeShapeType="1"/>
            </p:cNvSpPr>
            <p:nvPr/>
          </p:nvSpPr>
          <p:spPr bwMode="auto">
            <a:xfrm>
              <a:off x="434092" y="2446993"/>
              <a:ext cx="51978" cy="1337"/>
            </a:xfrm>
            <a:prstGeom prst="line">
              <a:avLst/>
            </a:prstGeom>
            <a:noFill/>
            <a:ln w="0">
              <a:solidFill>
                <a:srgbClr val="000000"/>
              </a:solidFill>
              <a:round/>
              <a:headEnd/>
              <a:tailEnd/>
            </a:ln>
          </p:spPr>
          <p:txBody>
            <a:bodyPr lIns="79214" tIns="39607" rIns="79214" bIns="39607"/>
            <a:lstStyle/>
            <a:p>
              <a:endParaRPr lang="en-GB"/>
            </a:p>
          </p:txBody>
        </p:sp>
        <p:sp>
          <p:nvSpPr>
            <p:cNvPr id="85040" name="Rectangle 193"/>
            <p:cNvSpPr>
              <a:spLocks noChangeArrowheads="1"/>
            </p:cNvSpPr>
            <p:nvPr/>
          </p:nvSpPr>
          <p:spPr bwMode="auto">
            <a:xfrm>
              <a:off x="246109" y="6142232"/>
              <a:ext cx="173671" cy="360759"/>
            </a:xfrm>
            <a:prstGeom prst="rect">
              <a:avLst/>
            </a:prstGeom>
            <a:noFill/>
            <a:ln w="9525">
              <a:noFill/>
              <a:miter lim="800000"/>
              <a:headEnd/>
              <a:tailEnd/>
            </a:ln>
          </p:spPr>
          <p:txBody>
            <a:bodyPr wrap="none" lIns="0" tIns="0" rIns="0" bIns="0">
              <a:spAutoFit/>
            </a:bodyPr>
            <a:lstStyle/>
            <a:p>
              <a:r>
                <a:rPr lang="en-US" sz="2000">
                  <a:solidFill>
                    <a:srgbClr val="000000"/>
                  </a:solidFill>
                </a:rPr>
                <a:t>0</a:t>
              </a:r>
              <a:endParaRPr lang="en-US" sz="2000"/>
            </a:p>
          </p:txBody>
        </p:sp>
        <p:sp>
          <p:nvSpPr>
            <p:cNvPr id="85041" name="Rectangle 194"/>
            <p:cNvSpPr>
              <a:spLocks noChangeArrowheads="1"/>
            </p:cNvSpPr>
            <p:nvPr/>
          </p:nvSpPr>
          <p:spPr bwMode="auto">
            <a:xfrm>
              <a:off x="246109" y="5380975"/>
              <a:ext cx="173671" cy="360759"/>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85042" name="Rectangle 195"/>
            <p:cNvSpPr>
              <a:spLocks noChangeArrowheads="1"/>
            </p:cNvSpPr>
            <p:nvPr/>
          </p:nvSpPr>
          <p:spPr bwMode="auto">
            <a:xfrm>
              <a:off x="246109" y="4606340"/>
              <a:ext cx="173671" cy="360759"/>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85043" name="Rectangle 196"/>
            <p:cNvSpPr>
              <a:spLocks noChangeArrowheads="1"/>
            </p:cNvSpPr>
            <p:nvPr/>
          </p:nvSpPr>
          <p:spPr bwMode="auto">
            <a:xfrm>
              <a:off x="246109" y="3843745"/>
              <a:ext cx="173671" cy="360759"/>
            </a:xfrm>
            <a:prstGeom prst="rect">
              <a:avLst/>
            </a:prstGeom>
            <a:noFill/>
            <a:ln w="9525">
              <a:noFill/>
              <a:miter lim="800000"/>
              <a:headEnd/>
              <a:tailEnd/>
            </a:ln>
          </p:spPr>
          <p:txBody>
            <a:bodyPr wrap="none" lIns="0" tIns="0" rIns="0" bIns="0">
              <a:spAutoFit/>
            </a:bodyPr>
            <a:lstStyle/>
            <a:p>
              <a:r>
                <a:rPr lang="en-US" sz="2000">
                  <a:solidFill>
                    <a:srgbClr val="000000"/>
                  </a:solidFill>
                </a:rPr>
                <a:t>6</a:t>
              </a:r>
              <a:endParaRPr lang="en-US" sz="2000"/>
            </a:p>
          </p:txBody>
        </p:sp>
        <p:sp>
          <p:nvSpPr>
            <p:cNvPr id="85044" name="Rectangle 197"/>
            <p:cNvSpPr>
              <a:spLocks noChangeArrowheads="1"/>
            </p:cNvSpPr>
            <p:nvPr/>
          </p:nvSpPr>
          <p:spPr bwMode="auto">
            <a:xfrm>
              <a:off x="246109" y="3082488"/>
              <a:ext cx="173671" cy="360759"/>
            </a:xfrm>
            <a:prstGeom prst="rect">
              <a:avLst/>
            </a:prstGeom>
            <a:noFill/>
            <a:ln w="9525">
              <a:noFill/>
              <a:miter lim="800000"/>
              <a:headEnd/>
              <a:tailEnd/>
            </a:ln>
          </p:spPr>
          <p:txBody>
            <a:bodyPr wrap="none" lIns="0" tIns="0" rIns="0" bIns="0">
              <a:spAutoFit/>
            </a:bodyPr>
            <a:lstStyle/>
            <a:p>
              <a:r>
                <a:rPr lang="en-US" sz="2000">
                  <a:solidFill>
                    <a:srgbClr val="000000"/>
                  </a:solidFill>
                </a:rPr>
                <a:t>8</a:t>
              </a:r>
              <a:endParaRPr lang="en-US" sz="2000"/>
            </a:p>
          </p:txBody>
        </p:sp>
        <p:sp>
          <p:nvSpPr>
            <p:cNvPr id="85045" name="Rectangle 198"/>
            <p:cNvSpPr>
              <a:spLocks noChangeArrowheads="1"/>
            </p:cNvSpPr>
            <p:nvPr/>
          </p:nvSpPr>
          <p:spPr bwMode="auto">
            <a:xfrm>
              <a:off x="136796" y="2307853"/>
              <a:ext cx="347342" cy="360759"/>
            </a:xfrm>
            <a:prstGeom prst="rect">
              <a:avLst/>
            </a:prstGeom>
            <a:noFill/>
            <a:ln w="9525">
              <a:noFill/>
              <a:miter lim="800000"/>
              <a:headEnd/>
              <a:tailEnd/>
            </a:ln>
          </p:spPr>
          <p:txBody>
            <a:bodyPr wrap="none" lIns="0" tIns="0" rIns="0" bIns="0">
              <a:spAutoFit/>
            </a:bodyPr>
            <a:lstStyle/>
            <a:p>
              <a:r>
                <a:rPr lang="en-US" sz="2000">
                  <a:solidFill>
                    <a:srgbClr val="000000"/>
                  </a:solidFill>
                </a:rPr>
                <a:t>10</a:t>
              </a:r>
              <a:endParaRPr lang="en-US" sz="2000"/>
            </a:p>
          </p:txBody>
        </p:sp>
        <p:sp>
          <p:nvSpPr>
            <p:cNvPr id="85046" name="Rectangle 3"/>
            <p:cNvSpPr>
              <a:spLocks noChangeArrowheads="1"/>
            </p:cNvSpPr>
            <p:nvPr/>
          </p:nvSpPr>
          <p:spPr bwMode="auto">
            <a:xfrm>
              <a:off x="654648" y="2183429"/>
              <a:ext cx="8155004" cy="4674571"/>
            </a:xfrm>
            <a:prstGeom prst="rect">
              <a:avLst/>
            </a:prstGeom>
            <a:noFill/>
            <a:ln w="9525">
              <a:noFill/>
              <a:miter lim="800000"/>
              <a:headEnd/>
              <a:tailEnd/>
            </a:ln>
          </p:spPr>
          <p:txBody>
            <a:bodyPr lIns="79214" tIns="39607" rIns="79214" bIns="39607"/>
            <a:lstStyle/>
            <a:p>
              <a:pPr algn="ctr" eaLnBrk="0" hangingPunct="0">
                <a:lnSpc>
                  <a:spcPct val="80000"/>
                </a:lnSpc>
                <a:spcBef>
                  <a:spcPct val="20000"/>
                </a:spcBef>
                <a:buClr>
                  <a:schemeClr val="tx1"/>
                </a:buClr>
                <a:buFont typeface="Wingdings" pitchFamily="2" charset="2"/>
                <a:buNone/>
              </a:pPr>
              <a:endParaRPr lang="en-US" sz="2000">
                <a:solidFill>
                  <a:srgbClr val="FF0000"/>
                </a:solidFill>
                <a:ea typeface="Osaka"/>
                <a:cs typeface="Osaka"/>
              </a:endParaRPr>
            </a:p>
          </p:txBody>
        </p:sp>
        <p:sp>
          <p:nvSpPr>
            <p:cNvPr id="85047" name="Text Box 9"/>
            <p:cNvSpPr txBox="1">
              <a:spLocks noChangeArrowheads="1"/>
            </p:cNvSpPr>
            <p:nvPr/>
          </p:nvSpPr>
          <p:spPr bwMode="auto">
            <a:xfrm>
              <a:off x="6946855" y="1582719"/>
              <a:ext cx="3082168" cy="995725"/>
            </a:xfrm>
            <a:prstGeom prst="rect">
              <a:avLst/>
            </a:prstGeom>
            <a:noFill/>
            <a:ln w="9525">
              <a:noFill/>
              <a:miter lim="800000"/>
              <a:headEnd/>
              <a:tailEnd/>
            </a:ln>
          </p:spPr>
          <p:txBody>
            <a:bodyPr lIns="79214" tIns="39607" rIns="79214" bIns="39607">
              <a:spAutoFit/>
            </a:bodyPr>
            <a:lstStyle/>
            <a:p>
              <a:pPr>
                <a:spcBef>
                  <a:spcPct val="50000"/>
                </a:spcBef>
              </a:pPr>
              <a:r>
                <a:rPr lang="en-US" sz="2000" dirty="0">
                  <a:solidFill>
                    <a:srgbClr val="FF0000"/>
                  </a:solidFill>
                  <a:ea typeface="Osaka"/>
                  <a:cs typeface="Osaka"/>
                </a:rPr>
                <a:t>&gt; S$10 </a:t>
              </a:r>
              <a:r>
                <a:rPr lang="en-US" sz="2000" dirty="0" smtClean="0">
                  <a:solidFill>
                    <a:srgbClr val="FF0000"/>
                  </a:solidFill>
                  <a:ea typeface="Osaka"/>
                  <a:cs typeface="Osaka"/>
                </a:rPr>
                <a:t>billion</a:t>
              </a:r>
              <a:endParaRPr lang="en-US" sz="2000" dirty="0">
                <a:solidFill>
                  <a:srgbClr val="FF0000"/>
                </a:solidFill>
                <a:ea typeface="Osaka"/>
                <a:cs typeface="Osaka"/>
              </a:endParaRPr>
            </a:p>
            <a:p>
              <a:pPr>
                <a:spcBef>
                  <a:spcPct val="50000"/>
                </a:spcBef>
              </a:pPr>
              <a:r>
                <a:rPr lang="en-US" sz="2000" dirty="0" smtClean="0">
                  <a:solidFill>
                    <a:srgbClr val="FF0000"/>
                  </a:solidFill>
                  <a:ea typeface="Osaka"/>
                  <a:cs typeface="Osaka"/>
                </a:rPr>
                <a:t>or US$8.3 </a:t>
              </a:r>
              <a:r>
                <a:rPr lang="en-US" sz="2000" dirty="0">
                  <a:solidFill>
                    <a:srgbClr val="FF0000"/>
                  </a:solidFill>
                  <a:ea typeface="Osaka"/>
                  <a:cs typeface="Osaka"/>
                </a:rPr>
                <a:t>billion</a:t>
              </a:r>
            </a:p>
          </p:txBody>
        </p:sp>
        <p:sp>
          <p:nvSpPr>
            <p:cNvPr id="85048" name="Line 10"/>
            <p:cNvSpPr>
              <a:spLocks noChangeShapeType="1"/>
            </p:cNvSpPr>
            <p:nvPr/>
          </p:nvSpPr>
          <p:spPr bwMode="auto">
            <a:xfrm flipV="1">
              <a:off x="737533" y="1939934"/>
              <a:ext cx="6018266" cy="1933245"/>
            </a:xfrm>
            <a:prstGeom prst="line">
              <a:avLst/>
            </a:prstGeom>
            <a:noFill/>
            <a:ln w="63500">
              <a:solidFill>
                <a:srgbClr val="FF0000"/>
              </a:solidFill>
              <a:round/>
              <a:headEnd/>
              <a:tailEnd type="triangle" w="med" len="med"/>
            </a:ln>
          </p:spPr>
          <p:txBody>
            <a:bodyPr lIns="79214" tIns="39607" rIns="79214" bIns="39607"/>
            <a:lstStyle/>
            <a:p>
              <a:endParaRPr lang="en-GB"/>
            </a:p>
          </p:txBody>
        </p:sp>
        <p:sp>
          <p:nvSpPr>
            <p:cNvPr id="85049" name="Text Box 132"/>
            <p:cNvSpPr txBox="1">
              <a:spLocks noChangeArrowheads="1"/>
            </p:cNvSpPr>
            <p:nvPr/>
          </p:nvSpPr>
          <p:spPr bwMode="auto">
            <a:xfrm>
              <a:off x="167175" y="1601449"/>
              <a:ext cx="2070711" cy="454515"/>
            </a:xfrm>
            <a:prstGeom prst="rect">
              <a:avLst/>
            </a:prstGeom>
            <a:noFill/>
            <a:ln w="9525">
              <a:noFill/>
              <a:miter lim="800000"/>
              <a:headEnd/>
              <a:tailEnd/>
            </a:ln>
          </p:spPr>
          <p:txBody>
            <a:bodyPr lIns="79214" tIns="39607" rIns="79214" bIns="39607">
              <a:spAutoFit/>
            </a:bodyPr>
            <a:lstStyle/>
            <a:p>
              <a:pPr>
                <a:spcBef>
                  <a:spcPct val="50000"/>
                </a:spcBef>
              </a:pPr>
              <a:r>
                <a:rPr lang="en-US" sz="2000"/>
                <a:t>$ (Billions)</a:t>
              </a:r>
            </a:p>
          </p:txBody>
        </p:sp>
        <p:sp>
          <p:nvSpPr>
            <p:cNvPr id="85050" name="Text Box 133"/>
            <p:cNvSpPr txBox="1">
              <a:spLocks noChangeArrowheads="1"/>
            </p:cNvSpPr>
            <p:nvPr/>
          </p:nvSpPr>
          <p:spPr bwMode="auto">
            <a:xfrm>
              <a:off x="2587686" y="1150581"/>
              <a:ext cx="3458677" cy="454515"/>
            </a:xfrm>
            <a:prstGeom prst="rect">
              <a:avLst/>
            </a:prstGeom>
            <a:noFill/>
            <a:ln w="9525">
              <a:noFill/>
              <a:miter lim="800000"/>
              <a:headEnd/>
              <a:tailEnd/>
            </a:ln>
          </p:spPr>
          <p:txBody>
            <a:bodyPr lIns="79214" tIns="39607" rIns="79214" bIns="39607">
              <a:spAutoFit/>
            </a:bodyPr>
            <a:lstStyle/>
            <a:p>
              <a:pPr>
                <a:spcBef>
                  <a:spcPct val="50000"/>
                </a:spcBef>
              </a:pPr>
              <a:r>
                <a:rPr lang="en-US" sz="2000" u="sng"/>
                <a:t>MOE’s Budget</a:t>
              </a:r>
            </a:p>
          </p:txBody>
        </p:sp>
        <p:sp>
          <p:nvSpPr>
            <p:cNvPr id="85051" name="Text Box 142"/>
            <p:cNvSpPr txBox="1">
              <a:spLocks noChangeArrowheads="1"/>
            </p:cNvSpPr>
            <p:nvPr/>
          </p:nvSpPr>
          <p:spPr bwMode="auto">
            <a:xfrm>
              <a:off x="56193" y="5989713"/>
              <a:ext cx="414424" cy="454515"/>
            </a:xfrm>
            <a:prstGeom prst="rect">
              <a:avLst/>
            </a:prstGeom>
            <a:solidFill>
              <a:schemeClr val="accent1"/>
            </a:solidFill>
            <a:ln w="9525">
              <a:noFill/>
              <a:miter lim="800000"/>
              <a:headEnd/>
              <a:tailEnd/>
            </a:ln>
          </p:spPr>
          <p:txBody>
            <a:bodyPr lIns="79214" tIns="39607" rIns="79214" bIns="39607">
              <a:spAutoFit/>
            </a:bodyPr>
            <a:lstStyle/>
            <a:p>
              <a:pPr algn="r">
                <a:spcBef>
                  <a:spcPct val="50000"/>
                </a:spcBef>
              </a:pPr>
              <a:r>
                <a:rPr lang="en-US" sz="2000"/>
                <a:t>0</a:t>
              </a:r>
            </a:p>
          </p:txBody>
        </p:sp>
        <p:sp>
          <p:nvSpPr>
            <p:cNvPr id="85052" name="Text Box 143"/>
            <p:cNvSpPr txBox="1">
              <a:spLocks noChangeArrowheads="1"/>
            </p:cNvSpPr>
            <p:nvPr/>
          </p:nvSpPr>
          <p:spPr bwMode="auto">
            <a:xfrm>
              <a:off x="11239" y="5232470"/>
              <a:ext cx="459378" cy="454515"/>
            </a:xfrm>
            <a:prstGeom prst="rect">
              <a:avLst/>
            </a:prstGeom>
            <a:solidFill>
              <a:schemeClr val="accent1"/>
            </a:solidFill>
            <a:ln w="9525">
              <a:noFill/>
              <a:miter lim="800000"/>
              <a:headEnd/>
              <a:tailEnd/>
            </a:ln>
          </p:spPr>
          <p:txBody>
            <a:bodyPr lIns="79214" tIns="39607" rIns="79214" bIns="39607">
              <a:spAutoFit/>
            </a:bodyPr>
            <a:lstStyle/>
            <a:p>
              <a:pPr algn="r">
                <a:spcBef>
                  <a:spcPct val="50000"/>
                </a:spcBef>
              </a:pPr>
              <a:r>
                <a:rPr lang="en-US" sz="2000"/>
                <a:t>2</a:t>
              </a:r>
            </a:p>
          </p:txBody>
        </p:sp>
        <p:sp>
          <p:nvSpPr>
            <p:cNvPr id="85053" name="Text Box 144"/>
            <p:cNvSpPr txBox="1">
              <a:spLocks noChangeArrowheads="1"/>
            </p:cNvSpPr>
            <p:nvPr/>
          </p:nvSpPr>
          <p:spPr bwMode="auto">
            <a:xfrm>
              <a:off x="56193" y="4460510"/>
              <a:ext cx="414424" cy="454515"/>
            </a:xfrm>
            <a:prstGeom prst="rect">
              <a:avLst/>
            </a:prstGeom>
            <a:solidFill>
              <a:schemeClr val="accent1"/>
            </a:solidFill>
            <a:ln w="9525">
              <a:noFill/>
              <a:miter lim="800000"/>
              <a:headEnd/>
              <a:tailEnd/>
            </a:ln>
          </p:spPr>
          <p:txBody>
            <a:bodyPr lIns="79214" tIns="39607" rIns="79214" bIns="39607">
              <a:spAutoFit/>
            </a:bodyPr>
            <a:lstStyle/>
            <a:p>
              <a:pPr algn="r">
                <a:spcBef>
                  <a:spcPct val="50000"/>
                </a:spcBef>
              </a:pPr>
              <a:r>
                <a:rPr lang="en-US" sz="2000"/>
                <a:t>4</a:t>
              </a:r>
            </a:p>
          </p:txBody>
        </p:sp>
        <p:sp>
          <p:nvSpPr>
            <p:cNvPr id="85054" name="Text Box 145"/>
            <p:cNvSpPr txBox="1">
              <a:spLocks noChangeArrowheads="1"/>
            </p:cNvSpPr>
            <p:nvPr/>
          </p:nvSpPr>
          <p:spPr bwMode="auto">
            <a:xfrm>
              <a:off x="16858" y="2207511"/>
              <a:ext cx="450949" cy="454515"/>
            </a:xfrm>
            <a:prstGeom prst="rect">
              <a:avLst/>
            </a:prstGeom>
            <a:solidFill>
              <a:schemeClr val="accent1"/>
            </a:solidFill>
            <a:ln w="9525">
              <a:noFill/>
              <a:miter lim="800000"/>
              <a:headEnd/>
              <a:tailEnd/>
            </a:ln>
          </p:spPr>
          <p:txBody>
            <a:bodyPr lIns="0" tIns="39607" rIns="39607" bIns="39607">
              <a:spAutoFit/>
            </a:bodyPr>
            <a:lstStyle/>
            <a:p>
              <a:pPr algn="r">
                <a:spcBef>
                  <a:spcPct val="50000"/>
                </a:spcBef>
              </a:pPr>
              <a:r>
                <a:rPr lang="en-US" sz="2000"/>
                <a:t>10</a:t>
              </a:r>
            </a:p>
          </p:txBody>
        </p:sp>
        <p:sp>
          <p:nvSpPr>
            <p:cNvPr id="85055" name="Text Box 146"/>
            <p:cNvSpPr txBox="1">
              <a:spLocks noChangeArrowheads="1"/>
            </p:cNvSpPr>
            <p:nvPr/>
          </p:nvSpPr>
          <p:spPr bwMode="auto">
            <a:xfrm>
              <a:off x="44955" y="2943348"/>
              <a:ext cx="414424" cy="454515"/>
            </a:xfrm>
            <a:prstGeom prst="rect">
              <a:avLst/>
            </a:prstGeom>
            <a:solidFill>
              <a:schemeClr val="accent1"/>
            </a:solidFill>
            <a:ln w="9525">
              <a:noFill/>
              <a:miter lim="800000"/>
              <a:headEnd/>
              <a:tailEnd/>
            </a:ln>
          </p:spPr>
          <p:txBody>
            <a:bodyPr lIns="79214" tIns="39607" rIns="79214" bIns="39607">
              <a:spAutoFit/>
            </a:bodyPr>
            <a:lstStyle/>
            <a:p>
              <a:pPr algn="r">
                <a:spcBef>
                  <a:spcPct val="50000"/>
                </a:spcBef>
              </a:pPr>
              <a:r>
                <a:rPr lang="en-US" sz="2000"/>
                <a:t>8</a:t>
              </a:r>
            </a:p>
          </p:txBody>
        </p:sp>
        <p:sp>
          <p:nvSpPr>
            <p:cNvPr id="85056" name="Text Box 147"/>
            <p:cNvSpPr txBox="1">
              <a:spLocks noChangeArrowheads="1"/>
            </p:cNvSpPr>
            <p:nvPr/>
          </p:nvSpPr>
          <p:spPr bwMode="auto">
            <a:xfrm>
              <a:off x="56193" y="3727349"/>
              <a:ext cx="414424" cy="454515"/>
            </a:xfrm>
            <a:prstGeom prst="rect">
              <a:avLst/>
            </a:prstGeom>
            <a:solidFill>
              <a:schemeClr val="accent1"/>
            </a:solidFill>
            <a:ln w="9525">
              <a:noFill/>
              <a:miter lim="800000"/>
              <a:headEnd/>
              <a:tailEnd/>
            </a:ln>
          </p:spPr>
          <p:txBody>
            <a:bodyPr lIns="79214" tIns="39607" rIns="79214" bIns="39607">
              <a:spAutoFit/>
            </a:bodyPr>
            <a:lstStyle/>
            <a:p>
              <a:pPr algn="r">
                <a:spcBef>
                  <a:spcPct val="50000"/>
                </a:spcBef>
              </a:pPr>
              <a:r>
                <a:rPr lang="en-US" sz="2000"/>
                <a:t>6</a:t>
              </a:r>
            </a:p>
          </p:txBody>
        </p:sp>
        <p:sp>
          <p:nvSpPr>
            <p:cNvPr id="85057" name="Text Box 148"/>
            <p:cNvSpPr txBox="1">
              <a:spLocks noChangeArrowheads="1"/>
            </p:cNvSpPr>
            <p:nvPr/>
          </p:nvSpPr>
          <p:spPr bwMode="auto">
            <a:xfrm>
              <a:off x="324514" y="6247924"/>
              <a:ext cx="1263599" cy="454546"/>
            </a:xfrm>
            <a:prstGeom prst="rect">
              <a:avLst/>
            </a:prstGeom>
            <a:noFill/>
            <a:ln w="9525">
              <a:noFill/>
              <a:miter lim="800000"/>
              <a:headEnd/>
              <a:tailEnd/>
            </a:ln>
          </p:spPr>
          <p:txBody>
            <a:bodyPr lIns="79214" tIns="39607" rIns="79214" bIns="39607">
              <a:spAutoFit/>
            </a:bodyPr>
            <a:lstStyle/>
            <a:p>
              <a:pPr>
                <a:spcBef>
                  <a:spcPct val="50000"/>
                </a:spcBef>
              </a:pPr>
              <a:r>
                <a:rPr lang="en-US" sz="2000"/>
                <a:t>FY’00</a:t>
              </a:r>
            </a:p>
          </p:txBody>
        </p:sp>
        <p:sp>
          <p:nvSpPr>
            <p:cNvPr id="85058" name="Text Box 149"/>
            <p:cNvSpPr txBox="1">
              <a:spLocks noChangeArrowheads="1"/>
            </p:cNvSpPr>
            <p:nvPr/>
          </p:nvSpPr>
          <p:spPr bwMode="auto">
            <a:xfrm>
              <a:off x="3042848" y="6249263"/>
              <a:ext cx="1327981" cy="454546"/>
            </a:xfrm>
            <a:prstGeom prst="rect">
              <a:avLst/>
            </a:prstGeom>
            <a:noFill/>
            <a:ln w="9525">
              <a:noFill/>
              <a:miter lim="800000"/>
              <a:headEnd/>
              <a:tailEnd/>
            </a:ln>
          </p:spPr>
          <p:txBody>
            <a:bodyPr lIns="79214" tIns="39607" rIns="79214" bIns="39607">
              <a:spAutoFit/>
            </a:bodyPr>
            <a:lstStyle/>
            <a:p>
              <a:pPr>
                <a:spcBef>
                  <a:spcPct val="50000"/>
                </a:spcBef>
              </a:pPr>
              <a:r>
                <a:rPr lang="en-US" sz="2000"/>
                <a:t>FY’05</a:t>
              </a:r>
            </a:p>
          </p:txBody>
        </p:sp>
        <p:sp>
          <p:nvSpPr>
            <p:cNvPr id="85059" name="Text Box 150"/>
            <p:cNvSpPr txBox="1">
              <a:spLocks noChangeArrowheads="1"/>
            </p:cNvSpPr>
            <p:nvPr/>
          </p:nvSpPr>
          <p:spPr bwMode="auto">
            <a:xfrm>
              <a:off x="6476239" y="6243912"/>
              <a:ext cx="1032546" cy="454515"/>
            </a:xfrm>
            <a:prstGeom prst="rect">
              <a:avLst/>
            </a:prstGeom>
            <a:noFill/>
            <a:ln w="9525">
              <a:noFill/>
              <a:miter lim="800000"/>
              <a:headEnd/>
              <a:tailEnd/>
            </a:ln>
          </p:spPr>
          <p:txBody>
            <a:bodyPr lIns="79214" tIns="39607" rIns="79214" bIns="39607">
              <a:spAutoFit/>
            </a:bodyPr>
            <a:lstStyle/>
            <a:p>
              <a:pPr>
                <a:spcBef>
                  <a:spcPct val="50000"/>
                </a:spcBef>
              </a:pPr>
              <a:r>
                <a:rPr lang="en-US" sz="2000"/>
                <a:t>FY’11</a:t>
              </a:r>
            </a:p>
          </p:txBody>
        </p:sp>
      </p:grpSp>
      <p:sp>
        <p:nvSpPr>
          <p:cNvPr id="84995" name="Rectangle 138"/>
          <p:cNvSpPr>
            <a:spLocks noChangeArrowheads="1"/>
          </p:cNvSpPr>
          <p:nvPr/>
        </p:nvSpPr>
        <p:spPr bwMode="auto">
          <a:xfrm>
            <a:off x="6816725" y="3595687"/>
            <a:ext cx="193675" cy="214313"/>
          </a:xfrm>
          <a:prstGeom prst="rect">
            <a:avLst/>
          </a:prstGeom>
          <a:solidFill>
            <a:srgbClr val="99CCFF"/>
          </a:solidFill>
          <a:ln w="9525">
            <a:solidFill>
              <a:schemeClr val="tx1"/>
            </a:solidFill>
            <a:miter lim="800000"/>
            <a:headEnd/>
            <a:tailEnd/>
          </a:ln>
        </p:spPr>
        <p:txBody>
          <a:bodyPr wrap="none" lIns="79214" tIns="39607" rIns="79214" bIns="39607" anchor="ctr"/>
          <a:lstStyle/>
          <a:p>
            <a:endParaRPr lang="en-US" sz="1600"/>
          </a:p>
        </p:txBody>
      </p:sp>
      <p:sp>
        <p:nvSpPr>
          <p:cNvPr id="84996" name="Text Box 139"/>
          <p:cNvSpPr txBox="1">
            <a:spLocks noChangeArrowheads="1"/>
          </p:cNvSpPr>
          <p:nvPr/>
        </p:nvSpPr>
        <p:spPr bwMode="auto">
          <a:xfrm>
            <a:off x="7056438" y="3403600"/>
            <a:ext cx="1858962" cy="571500"/>
          </a:xfrm>
          <a:prstGeom prst="rect">
            <a:avLst/>
          </a:prstGeom>
          <a:noFill/>
          <a:ln w="9525">
            <a:noFill/>
            <a:miter lim="800000"/>
            <a:headEnd/>
            <a:tailEnd/>
          </a:ln>
        </p:spPr>
        <p:txBody>
          <a:bodyPr lIns="79214" tIns="39607" rIns="79214" bIns="39607">
            <a:spAutoFit/>
          </a:bodyPr>
          <a:lstStyle/>
          <a:p>
            <a:pPr>
              <a:spcBef>
                <a:spcPct val="50000"/>
              </a:spcBef>
            </a:pPr>
            <a:r>
              <a:rPr lang="en-US" sz="1600"/>
              <a:t>Operating Expenditure</a:t>
            </a:r>
          </a:p>
        </p:txBody>
      </p:sp>
      <p:sp>
        <p:nvSpPr>
          <p:cNvPr id="84997" name="Rectangle 140"/>
          <p:cNvSpPr>
            <a:spLocks noChangeArrowheads="1"/>
          </p:cNvSpPr>
          <p:nvPr/>
        </p:nvSpPr>
        <p:spPr bwMode="auto">
          <a:xfrm>
            <a:off x="6816725" y="2819400"/>
            <a:ext cx="193675" cy="214312"/>
          </a:xfrm>
          <a:prstGeom prst="rect">
            <a:avLst/>
          </a:prstGeom>
          <a:solidFill>
            <a:srgbClr val="000066"/>
          </a:solidFill>
          <a:ln w="9525">
            <a:solidFill>
              <a:schemeClr val="tx1"/>
            </a:solidFill>
            <a:miter lim="800000"/>
            <a:headEnd/>
            <a:tailEnd/>
          </a:ln>
        </p:spPr>
        <p:txBody>
          <a:bodyPr wrap="none" lIns="79214" tIns="39607" rIns="79214" bIns="39607" anchor="ctr"/>
          <a:lstStyle/>
          <a:p>
            <a:endParaRPr lang="en-US" sz="1600"/>
          </a:p>
        </p:txBody>
      </p:sp>
      <p:sp>
        <p:nvSpPr>
          <p:cNvPr id="84998" name="Text Box 141"/>
          <p:cNvSpPr txBox="1">
            <a:spLocks noChangeArrowheads="1"/>
          </p:cNvSpPr>
          <p:nvPr/>
        </p:nvSpPr>
        <p:spPr bwMode="auto">
          <a:xfrm>
            <a:off x="7002463" y="2590800"/>
            <a:ext cx="1881187" cy="573087"/>
          </a:xfrm>
          <a:prstGeom prst="rect">
            <a:avLst/>
          </a:prstGeom>
          <a:noFill/>
          <a:ln w="9525">
            <a:noFill/>
            <a:miter lim="800000"/>
            <a:headEnd/>
            <a:tailEnd/>
          </a:ln>
        </p:spPr>
        <p:txBody>
          <a:bodyPr lIns="79214" tIns="39607" rIns="79214" bIns="39607">
            <a:spAutoFit/>
          </a:bodyPr>
          <a:lstStyle/>
          <a:p>
            <a:pPr>
              <a:spcBef>
                <a:spcPct val="50000"/>
              </a:spcBef>
            </a:pPr>
            <a:r>
              <a:rPr lang="en-US" sz="1600" dirty="0"/>
              <a:t>Development Expenditure</a:t>
            </a:r>
          </a:p>
        </p:txBody>
      </p:sp>
      <p:sp>
        <p:nvSpPr>
          <p:cNvPr id="66" name="Rectangle 59"/>
          <p:cNvSpPr txBox="1">
            <a:spLocks noChangeArrowheads="1"/>
          </p:cNvSpPr>
          <p:nvPr/>
        </p:nvSpPr>
        <p:spPr>
          <a:xfrm>
            <a:off x="0" y="0"/>
            <a:ext cx="9155113" cy="572400"/>
          </a:xfrm>
          <a:prstGeom prst="rect">
            <a:avLst/>
          </a:prstGeom>
          <a:solidFill>
            <a:srgbClr val="1C4426"/>
          </a:solidFill>
        </p:spPr>
        <p:txBody>
          <a:bodyPr/>
          <a:lstStyle/>
          <a:p>
            <a:pPr marL="266700">
              <a:defRPr/>
            </a:pPr>
            <a:r>
              <a:rPr lang="en-US" sz="2800" kern="0" dirty="0" smtClean="0">
                <a:solidFill>
                  <a:schemeClr val="bg1"/>
                </a:solidFill>
                <a:latin typeface="+mj-lt"/>
                <a:ea typeface="+mj-ea"/>
                <a:cs typeface="+mj-cs"/>
              </a:rPr>
              <a:t>Continued Increasing Investment </a:t>
            </a:r>
            <a:r>
              <a:rPr lang="en-US" sz="2800" kern="0" dirty="0">
                <a:solidFill>
                  <a:schemeClr val="bg1"/>
                </a:solidFill>
                <a:latin typeface="+mj-lt"/>
                <a:ea typeface="+mj-ea"/>
                <a:cs typeface="+mj-cs"/>
              </a:rPr>
              <a:t>in </a:t>
            </a:r>
            <a:r>
              <a:rPr lang="en-US" sz="2800" kern="0" dirty="0" smtClean="0">
                <a:solidFill>
                  <a:schemeClr val="bg1"/>
                </a:solidFill>
                <a:latin typeface="+mj-lt"/>
                <a:ea typeface="+mj-ea"/>
                <a:cs typeface="+mj-cs"/>
              </a:rPr>
              <a:t>Education…</a:t>
            </a:r>
            <a:endParaRPr lang="en-US" sz="2800" kern="0" dirty="0">
              <a:solidFill>
                <a:schemeClr val="bg1"/>
              </a:solidFill>
              <a:latin typeface="+mj-lt"/>
              <a:ea typeface="+mj-ea"/>
              <a:cs typeface="+mj-cs"/>
            </a:endParaRPr>
          </a:p>
        </p:txBody>
      </p:sp>
      <p:sp>
        <p:nvSpPr>
          <p:cNvPr id="85000" name="Slide Number Placeholder 4"/>
          <p:cNvSpPr>
            <a:spLocks noGrp="1"/>
          </p:cNvSpPr>
          <p:nvPr>
            <p:ph type="sldNum" sz="quarter" idx="11"/>
          </p:nvPr>
        </p:nvSpPr>
        <p:spPr>
          <a:noFill/>
        </p:spPr>
        <p:txBody>
          <a:bodyPr/>
          <a:lstStyle/>
          <a:p>
            <a:pPr>
              <a:spcBef>
                <a:spcPct val="0"/>
              </a:spcBef>
            </a:pPr>
            <a:fld id="{1860A363-D07E-4C89-821B-8064B9F41159}" type="slidenum">
              <a:rPr lang="en-US" smtClean="0"/>
              <a:pPr>
                <a:spcBef>
                  <a:spcPct val="0"/>
                </a:spcBef>
              </a:pPr>
              <a:t>9</a:t>
            </a:fld>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outerShdw dist="107763" dir="2700000" algn="ctr" rotWithShape="0">
            <a:schemeClr val="bg2">
              <a:alpha val="74997"/>
            </a:schemeClr>
          </a:outerShdw>
        </a:effectLst>
      </a:spPr>
      <a:bodyPr vert="horz" wrap="square" lIns="92075" tIns="46038" rIns="92075" bIns="46038" numCol="1" anchor="b"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000066"/>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outerShdw dist="107763" dir="2700000" algn="ctr" rotWithShape="0">
            <a:schemeClr val="bg2">
              <a:alpha val="74997"/>
            </a:schemeClr>
          </a:outerShdw>
        </a:effectLst>
      </a:spPr>
      <a:bodyPr vert="horz" wrap="square" lIns="92075" tIns="46038" rIns="92075" bIns="46038" numCol="1" anchor="b"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000066"/>
            </a:solidFill>
            <a:effectLst/>
            <a:latin typeface="Arial" pitchFamily="34" charset="0"/>
            <a:ea typeface="MS PGothic" pitchFamily="34"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13378</TotalTime>
  <Words>4579</Words>
  <Application>Microsoft Office PowerPoint</Application>
  <PresentationFormat>On-screen Show (4:3)</PresentationFormat>
  <Paragraphs>487</Paragraphs>
  <Slides>23</Slides>
  <Notes>23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0" baseType="lpstr">
      <vt:lpstr>Custom Design</vt:lpstr>
      <vt:lpstr>3_Custom Design</vt:lpstr>
      <vt:lpstr>1_Custom Design</vt:lpstr>
      <vt:lpstr>2_Custom Design</vt:lpstr>
      <vt:lpstr>6_Blank Presentation</vt:lpstr>
      <vt:lpstr>4_Custom Design</vt:lpstr>
      <vt:lpstr>Bitmap Image</vt:lpstr>
      <vt:lpstr>Singapore’s Education System</vt:lpstr>
      <vt:lpstr>PowerPoint Presentation</vt:lpstr>
      <vt:lpstr>PowerPoint Presentation</vt:lpstr>
      <vt:lpstr>PowerPoint Presentation</vt:lpstr>
      <vt:lpstr>PowerPoint Presentation</vt:lpstr>
      <vt:lpstr>PowerPoint Presentation</vt:lpstr>
      <vt:lpstr>We Have Transformed Our Education Landscape…</vt:lpstr>
      <vt:lpstr>… to Better Cater to Different Learning Styles/Needs</vt:lpstr>
      <vt:lpstr>PowerPoint Presentation</vt:lpstr>
      <vt:lpstr>PowerPoint Presentation</vt:lpstr>
      <vt:lpstr>PowerPoint Presentation</vt:lpstr>
      <vt:lpstr>Delivering a Student-Centric, Values-Driven Education</vt:lpstr>
      <vt:lpstr>PowerPoint Presentation</vt:lpstr>
      <vt:lpstr> 2. Making Every School A Good School</vt:lpstr>
      <vt:lpstr> 3. Providing Opportunities for All…</vt:lpstr>
      <vt:lpstr>… For Students of Varying Abilities</vt:lpstr>
      <vt:lpstr>… To Ensure that All Children Have Opportunities to Realise Their Aspirations.</vt:lpstr>
      <vt:lpstr>PowerPoint Presentation</vt:lpstr>
      <vt:lpstr>PowerPoint Presentation</vt:lpstr>
      <vt:lpstr>In Nurturing a Quality Teaching Force, We Continue to Ensure that Teaching is an Attractive Job… </vt:lpstr>
      <vt:lpstr>… which Allows Us to Recruit Good People</vt:lpstr>
      <vt:lpstr>… and Train Them Well.</vt:lpstr>
      <vt:lpstr>PowerPoint Presentation</vt:lpstr>
    </vt:vector>
  </TitlesOfParts>
  <Company>MOE, Singapore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dc:creator>
  <cp:lastModifiedBy>Lee Tee Chong Kenneth</cp:lastModifiedBy>
  <cp:revision>941</cp:revision>
  <dcterms:created xsi:type="dcterms:W3CDTF">2010-03-18T09:07:52Z</dcterms:created>
  <dcterms:modified xsi:type="dcterms:W3CDTF">2013-04-04T03:45:00Z</dcterms:modified>
</cp:coreProperties>
</file>